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86" r:id="rId4"/>
    <p:sldId id="287" r:id="rId5"/>
    <p:sldId id="288" r:id="rId6"/>
    <p:sldId id="267" r:id="rId7"/>
    <p:sldId id="264" r:id="rId8"/>
    <p:sldId id="268" r:id="rId9"/>
    <p:sldId id="269" r:id="rId10"/>
    <p:sldId id="270" r:id="rId11"/>
    <p:sldId id="271" r:id="rId12"/>
    <p:sldId id="272" r:id="rId13"/>
    <p:sldId id="273" r:id="rId14"/>
    <p:sldId id="275" r:id="rId15"/>
    <p:sldId id="274" r:id="rId16"/>
    <p:sldId id="276" r:id="rId17"/>
    <p:sldId id="290" r:id="rId18"/>
    <p:sldId id="291" r:id="rId19"/>
    <p:sldId id="292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278" r:id="rId28"/>
    <p:sldId id="279" r:id="rId29"/>
    <p:sldId id="280" r:id="rId30"/>
    <p:sldId id="277" r:id="rId31"/>
    <p:sldId id="281" r:id="rId32"/>
    <p:sldId id="282" r:id="rId33"/>
    <p:sldId id="283" r:id="rId34"/>
    <p:sldId id="284" r:id="rId35"/>
    <p:sldId id="285" r:id="rId36"/>
    <p:sldId id="301" r:id="rId37"/>
    <p:sldId id="302" r:id="rId38"/>
    <p:sldId id="303" r:id="rId39"/>
    <p:sldId id="265" r:id="rId40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C044"/>
    <a:srgbClr val="59AF3B"/>
    <a:srgbClr val="F2F2F2"/>
    <a:srgbClr val="D8E5D0"/>
    <a:srgbClr val="CE9D0E"/>
    <a:srgbClr val="FFC000"/>
    <a:srgbClr val="D1B747"/>
    <a:srgbClr val="F02472"/>
    <a:srgbClr val="78823A"/>
    <a:srgbClr val="BC6A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53" autoAdjust="0"/>
    <p:restoredTop sz="94660"/>
  </p:normalViewPr>
  <p:slideViewPr>
    <p:cSldViewPr snapToGrid="0">
      <p:cViewPr varScale="1">
        <p:scale>
          <a:sx n="82" d="100"/>
          <a:sy n="82" d="100"/>
        </p:scale>
        <p:origin x="77" y="67"/>
      </p:cViewPr>
      <p:guideLst>
        <p:guide orient="horz" pos="2092"/>
        <p:guide pos="37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B</a:t>
            </a:r>
            <a:r>
              <a:rPr lang="ko-KR" altLang="en-US"/>
              <a:t>와 </a:t>
            </a:r>
            <a:r>
              <a:rPr lang="en-US" altLang="ko-KR"/>
              <a:t>C</a:t>
            </a:r>
            <a:r>
              <a:rPr lang="en-US" altLang="ko-KR" baseline="0"/>
              <a:t> </a:t>
            </a:r>
            <a:r>
              <a:rPr lang="ko-KR" altLang="en-US" baseline="0"/>
              <a:t>알고리즘 </a:t>
            </a:r>
            <a:r>
              <a:rPr lang="ko-KR"/>
              <a:t>수행시간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Sheet1!$A$3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Sheet1!$B$1:$M$1</c:f>
              <c:numCache>
                <c:formatCode>General</c:formatCode>
                <c:ptCount val="12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</c:numCache>
            </c:numRef>
          </c:cat>
          <c:val>
            <c:numRef>
              <c:f>Sheet1!$B$3:$M$3</c:f>
              <c:numCache>
                <c:formatCode>General</c:formatCode>
                <c:ptCount val="12"/>
                <c:pt idx="0">
                  <c:v>5</c:v>
                </c:pt>
                <c:pt idx="1">
                  <c:v>6.5</c:v>
                </c:pt>
                <c:pt idx="2">
                  <c:v>7.2</c:v>
                </c:pt>
                <c:pt idx="3">
                  <c:v>8.3000000000000007</c:v>
                </c:pt>
                <c:pt idx="4">
                  <c:v>9</c:v>
                </c:pt>
                <c:pt idx="5">
                  <c:v>9.3000000000000007</c:v>
                </c:pt>
                <c:pt idx="6">
                  <c:v>9.5</c:v>
                </c:pt>
                <c:pt idx="7">
                  <c:v>9.6</c:v>
                </c:pt>
                <c:pt idx="8">
                  <c:v>10</c:v>
                </c:pt>
                <c:pt idx="9">
                  <c:v>11</c:v>
                </c:pt>
                <c:pt idx="10">
                  <c:v>11.4</c:v>
                </c:pt>
                <c:pt idx="11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20-4A68-8F74-F0F29CD4E969}"/>
            </c:ext>
          </c:extLst>
        </c:ser>
        <c:ser>
          <c:idx val="1"/>
          <c:order val="1"/>
          <c:tx>
            <c:strRef>
              <c:f>Sheet1!$A$4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Sheet1!$B$1:$M$1</c:f>
              <c:numCache>
                <c:formatCode>General</c:formatCode>
                <c:ptCount val="12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</c:numCache>
            </c:numRef>
          </c:cat>
          <c:val>
            <c:numRef>
              <c:f>Sheet1!$B$4:$M$4</c:f>
              <c:numCache>
                <c:formatCode>General</c:formatCode>
                <c:ptCount val="12"/>
                <c:pt idx="0">
                  <c:v>8</c:v>
                </c:pt>
                <c:pt idx="1">
                  <c:v>10</c:v>
                </c:pt>
                <c:pt idx="2">
                  <c:v>13</c:v>
                </c:pt>
                <c:pt idx="3">
                  <c:v>15</c:v>
                </c:pt>
                <c:pt idx="4">
                  <c:v>16.3</c:v>
                </c:pt>
                <c:pt idx="5">
                  <c:v>17</c:v>
                </c:pt>
                <c:pt idx="6">
                  <c:v>17.2</c:v>
                </c:pt>
                <c:pt idx="7">
                  <c:v>17.399999999999999</c:v>
                </c:pt>
                <c:pt idx="8">
                  <c:v>18.7</c:v>
                </c:pt>
                <c:pt idx="9">
                  <c:v>20</c:v>
                </c:pt>
                <c:pt idx="10">
                  <c:v>22</c:v>
                </c:pt>
                <c:pt idx="11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20-4A68-8F74-F0F29CD4E9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7675151"/>
        <c:axId val="333357343"/>
      </c:lineChart>
      <c:catAx>
        <c:axId val="3276751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33357343"/>
        <c:crosses val="autoZero"/>
        <c:auto val="1"/>
        <c:lblAlgn val="ctr"/>
        <c:lblOffset val="100"/>
        <c:noMultiLvlLbl val="0"/>
      </c:catAx>
      <c:valAx>
        <c:axId val="333357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2767515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A</a:t>
            </a:r>
            <a:r>
              <a:rPr lang="ko-KR" altLang="en-US"/>
              <a:t>알고리즘 수행시간</a:t>
            </a:r>
            <a:endParaRPr lang="en-US" alt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Sheet1!$B$1:$M$1</c:f>
              <c:numCache>
                <c:formatCode>General</c:formatCode>
                <c:ptCount val="12"/>
                <c:pt idx="0">
                  <c:v>50</c:v>
                </c:pt>
                <c:pt idx="1">
                  <c:v>100</c:v>
                </c:pt>
                <c:pt idx="2">
                  <c:v>150</c:v>
                </c:pt>
                <c:pt idx="3">
                  <c:v>200</c:v>
                </c:pt>
                <c:pt idx="4">
                  <c:v>250</c:v>
                </c:pt>
                <c:pt idx="5">
                  <c:v>300</c:v>
                </c:pt>
                <c:pt idx="6">
                  <c:v>350</c:v>
                </c:pt>
                <c:pt idx="7">
                  <c:v>400</c:v>
                </c:pt>
                <c:pt idx="8">
                  <c:v>450</c:v>
                </c:pt>
                <c:pt idx="9">
                  <c:v>500</c:v>
                </c:pt>
                <c:pt idx="10">
                  <c:v>550</c:v>
                </c:pt>
                <c:pt idx="11">
                  <c:v>600</c:v>
                </c:pt>
              </c:numCache>
            </c:numRef>
          </c:cat>
          <c:val>
            <c:numRef>
              <c:f>Sheet1!$B$2:$M$2</c:f>
              <c:numCache>
                <c:formatCode>General</c:formatCode>
                <c:ptCount val="12"/>
                <c:pt idx="0">
                  <c:v>2280</c:v>
                </c:pt>
                <c:pt idx="1">
                  <c:v>5324</c:v>
                </c:pt>
                <c:pt idx="2">
                  <c:v>6334</c:v>
                </c:pt>
                <c:pt idx="3">
                  <c:v>7503</c:v>
                </c:pt>
                <c:pt idx="4">
                  <c:v>8903</c:v>
                </c:pt>
                <c:pt idx="5">
                  <c:v>10800</c:v>
                </c:pt>
                <c:pt idx="6">
                  <c:v>13462</c:v>
                </c:pt>
                <c:pt idx="7">
                  <c:v>14743</c:v>
                </c:pt>
                <c:pt idx="8">
                  <c:v>17068</c:v>
                </c:pt>
                <c:pt idx="9">
                  <c:v>18453</c:v>
                </c:pt>
                <c:pt idx="10">
                  <c:v>19363</c:v>
                </c:pt>
                <c:pt idx="11">
                  <c:v>22143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36-4794-A0F3-95FE01A78E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8677231"/>
        <c:axId val="508676399"/>
      </c:lineChart>
      <c:catAx>
        <c:axId val="5086772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8676399"/>
        <c:crosses val="autoZero"/>
        <c:auto val="1"/>
        <c:lblAlgn val="ctr"/>
        <c:lblOffset val="100"/>
        <c:noMultiLvlLbl val="0"/>
      </c:catAx>
      <c:valAx>
        <c:axId val="5086763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086772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00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66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19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72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459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700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475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065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0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5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DE5EA-FC9D-44B5-B7E3-D54953EA9507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72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DE5EA-FC9D-44B5-B7E3-D54953EA9507}" type="datetimeFigureOut">
              <a:rPr lang="ko-KR" altLang="en-US" smtClean="0"/>
              <a:t>2022-06-14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C413F-4088-4F59-8A25-BBB80274E9A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16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microsoft.com/office/2007/relationships/hdphoto" Target="../media/hdphoto4.wdp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3184634"/>
            <a:ext cx="12192000" cy="620111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모서리가 둥근 직사각형 1"/>
          <p:cNvSpPr/>
          <p:nvPr/>
        </p:nvSpPr>
        <p:spPr>
          <a:xfrm>
            <a:off x="2261818" y="2321472"/>
            <a:ext cx="7668363" cy="2215055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490953" y="2543877"/>
            <a:ext cx="7220606" cy="17702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785242" y="2766848"/>
            <a:ext cx="1303282" cy="1303282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31045" y="2991500"/>
            <a:ext cx="47927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ko-KR" sz="2200" b="1" kern="0" dirty="0">
                <a:solidFill>
                  <a:srgbClr val="000000"/>
                </a:solidFill>
                <a:effectLst/>
                <a:latin typeface="12롯데마트드림Bold" panose="02020603020101020101" pitchFamily="18" charset="-127"/>
                <a:ea typeface="12롯데마트드림Bold" panose="02020603020101020101" pitchFamily="18" charset="-127"/>
                <a:cs typeface="굴림" panose="020B0600000101010101" pitchFamily="50" charset="-127"/>
              </a:rPr>
              <a:t>다수 인원 대상 지하철 역 중간지점 찾기</a:t>
            </a:r>
            <a:endParaRPr lang="en-US" altLang="ko-KR" sz="22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16365" y="3536214"/>
            <a:ext cx="2559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불사조팀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43055" y="2963238"/>
            <a:ext cx="163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004</a:t>
            </a:r>
            <a:endParaRPr lang="ko-KR" altLang="en-US" sz="48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3FFEF3-1013-C034-073A-861E6FEC4626}"/>
              </a:ext>
            </a:extLst>
          </p:cNvPr>
          <p:cNvSpPr txBox="1"/>
          <p:nvPr/>
        </p:nvSpPr>
        <p:spPr>
          <a:xfrm>
            <a:off x="8922593" y="5247289"/>
            <a:ext cx="4254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kern="0" dirty="0">
                <a:solidFill>
                  <a:srgbClr val="000000"/>
                </a:solidFill>
                <a:effectLst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2018112025 </a:t>
            </a:r>
            <a:r>
              <a:rPr lang="ko-KR" altLang="ko-KR" b="1" kern="0" dirty="0" err="1">
                <a:solidFill>
                  <a:srgbClr val="000000"/>
                </a:solidFill>
                <a:effectLst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박익범</a:t>
            </a:r>
            <a:r>
              <a:rPr lang="en-US" altLang="ko-KR" b="1" kern="0" dirty="0">
                <a:solidFill>
                  <a:srgbClr val="000000"/>
                </a:solidFill>
                <a:effectLst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(</a:t>
            </a:r>
            <a:r>
              <a:rPr lang="ko-KR" altLang="en-US" b="1" kern="0" dirty="0">
                <a:solidFill>
                  <a:srgbClr val="000000"/>
                </a:solidFill>
                <a:effectLst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팀장</a:t>
            </a:r>
            <a:r>
              <a:rPr lang="en-US" altLang="ko-KR" b="1" kern="0" dirty="0">
                <a:solidFill>
                  <a:srgbClr val="000000"/>
                </a:solidFill>
                <a:effectLst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)</a:t>
            </a:r>
          </a:p>
          <a:p>
            <a:r>
              <a:rPr lang="en-US" altLang="ko-KR" b="1" kern="0" dirty="0">
                <a:solidFill>
                  <a:srgbClr val="000000"/>
                </a:solidFill>
                <a:effectLst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2018112008</a:t>
            </a:r>
            <a:r>
              <a:rPr lang="en-US" altLang="ko-KR" b="1" kern="0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b="1" kern="0" dirty="0" err="1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김균호</a:t>
            </a:r>
            <a:endParaRPr lang="en-US" altLang="ko-KR" b="1" kern="0" dirty="0">
              <a:solidFill>
                <a:srgbClr val="000000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b="1" kern="0" dirty="0">
                <a:solidFill>
                  <a:srgbClr val="000000"/>
                </a:solidFill>
                <a:effectLst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2020112377 </a:t>
            </a:r>
            <a:r>
              <a:rPr lang="ko-KR" altLang="en-US" b="1" kern="0" dirty="0">
                <a:solidFill>
                  <a:srgbClr val="000000"/>
                </a:solidFill>
                <a:effectLst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김민수</a:t>
            </a:r>
            <a:endParaRPr lang="en-US" altLang="ko-KR" b="1" kern="0" dirty="0">
              <a:solidFill>
                <a:srgbClr val="000000"/>
              </a:solidFill>
              <a:effectLst/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en-US" altLang="ko-KR" b="1" dirty="0">
                <a:effectLst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2020213314</a:t>
            </a:r>
            <a:r>
              <a:rPr lang="en-US" altLang="ko-KR" dirty="0">
                <a:effectLst/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b="1" kern="0" dirty="0">
                <a:solidFill>
                  <a:srgbClr val="000000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한지윤</a:t>
            </a:r>
            <a:endParaRPr lang="ko-KR" altLang="en-US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55833BB7-4BDB-C54D-D8F3-ED933DB60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79913"/>
              </p:ext>
            </p:extLst>
          </p:nvPr>
        </p:nvGraphicFramePr>
        <p:xfrm>
          <a:off x="3582181" y="3666014"/>
          <a:ext cx="5027638" cy="670560"/>
        </p:xfrm>
        <a:graphic>
          <a:graphicData uri="http://schemas.openxmlformats.org/drawingml/2006/table">
            <a:tbl>
              <a:tblPr/>
              <a:tblGrid>
                <a:gridCol w="5027638">
                  <a:extLst>
                    <a:ext uri="{9D8B030D-6E8A-4147-A177-3AD203B41FA5}">
                      <a16:colId xmlns:a16="http://schemas.microsoft.com/office/drawing/2014/main" val="6690906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br>
                        <a:rPr lang="ko-KR" altLang="en-US" dirty="0">
                          <a:effectLst/>
                        </a:rPr>
                      </a:br>
                      <a:endParaRPr lang="en-US" altLang="ko-KR" dirty="0">
                        <a:effectLst/>
                      </a:endParaRPr>
                    </a:p>
                  </a:txBody>
                  <a:tcPr marL="38100" marR="38100" marT="60960" marB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4874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816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6F825F3-C19A-B559-5A3F-4C0C51B1F8F7}"/>
              </a:ext>
            </a:extLst>
          </p:cNvPr>
          <p:cNvSpPr/>
          <p:nvPr/>
        </p:nvSpPr>
        <p:spPr>
          <a:xfrm>
            <a:off x="2948045" y="1415220"/>
            <a:ext cx="6037334" cy="4401349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33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1 &lt;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최단거리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7BBFBA-17A7-6BDF-75F7-31B40D460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420" y="1572187"/>
            <a:ext cx="5680225" cy="405113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DC36E5BA-6B17-D2A9-4348-0F9DD3BC8179}"/>
              </a:ext>
            </a:extLst>
          </p:cNvPr>
          <p:cNvSpPr/>
          <p:nvPr/>
        </p:nvSpPr>
        <p:spPr>
          <a:xfrm>
            <a:off x="7277877" y="4912350"/>
            <a:ext cx="737118" cy="7469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552E0708-A6E4-2941-BB0A-5141E9D58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553384"/>
              </p:ext>
            </p:extLst>
          </p:nvPr>
        </p:nvGraphicFramePr>
        <p:xfrm>
          <a:off x="38861" y="5970731"/>
          <a:ext cx="6298126" cy="71225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779780">
                  <a:extLst>
                    <a:ext uri="{9D8B030D-6E8A-4147-A177-3AD203B41FA5}">
                      <a16:colId xmlns:a16="http://schemas.microsoft.com/office/drawing/2014/main" val="3947357887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3407109545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2197882749"/>
                    </a:ext>
                  </a:extLst>
                </a:gridCol>
                <a:gridCol w="916662">
                  <a:extLst>
                    <a:ext uri="{9D8B030D-6E8A-4147-A177-3AD203B41FA5}">
                      <a16:colId xmlns:a16="http://schemas.microsoft.com/office/drawing/2014/main" val="3304183904"/>
                    </a:ext>
                  </a:extLst>
                </a:gridCol>
                <a:gridCol w="660009">
                  <a:extLst>
                    <a:ext uri="{9D8B030D-6E8A-4147-A177-3AD203B41FA5}">
                      <a16:colId xmlns:a16="http://schemas.microsoft.com/office/drawing/2014/main" val="837330768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142340302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3769373283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843749256"/>
                    </a:ext>
                  </a:extLst>
                </a:gridCol>
              </a:tblGrid>
              <a:tr h="2822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노드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충무로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을지로입구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종로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315951"/>
                  </a:ext>
                </a:extLst>
              </a:tr>
              <a:tr h="4299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INF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INF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INF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INF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INF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275119"/>
                  </a:ext>
                </a:extLst>
              </a:tr>
            </a:tbl>
          </a:graphicData>
        </a:graphic>
      </p:graphicFrame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CAA0C869-0954-9969-05AD-522840A6C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816833"/>
              </p:ext>
            </p:extLst>
          </p:nvPr>
        </p:nvGraphicFramePr>
        <p:xfrm>
          <a:off x="6345543" y="5960038"/>
          <a:ext cx="5807968" cy="71225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807968">
                  <a:extLst>
                    <a:ext uri="{9D8B030D-6E8A-4147-A177-3AD203B41FA5}">
                      <a16:colId xmlns:a16="http://schemas.microsoft.com/office/drawing/2014/main" val="688117869"/>
                    </a:ext>
                  </a:extLst>
                </a:gridCol>
              </a:tblGrid>
              <a:tr h="71225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우선순위 큐</a:t>
                      </a:r>
                      <a:endParaRPr lang="en-US" altLang="ko-KR" sz="1000" dirty="0"/>
                    </a:p>
                    <a:p>
                      <a:pPr algn="l" latinLnBrk="1"/>
                      <a:endParaRPr lang="en-US" altLang="ko-KR" sz="1000" dirty="0"/>
                    </a:p>
                    <a:p>
                      <a:pPr algn="l" latinLnBrk="1"/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거리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: -7, 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노드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을지로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3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가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171505"/>
                  </a:ext>
                </a:extLst>
              </a:tr>
            </a:tbl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912901C-3244-1E6A-BDAB-53DCD2BEA135}"/>
              </a:ext>
            </a:extLst>
          </p:cNvPr>
          <p:cNvSpPr/>
          <p:nvPr/>
        </p:nvSpPr>
        <p:spPr>
          <a:xfrm>
            <a:off x="6345542" y="6228017"/>
            <a:ext cx="1762760" cy="32896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2CE553-79C5-6DDA-4F95-3C85485AEEF3}"/>
              </a:ext>
            </a:extLst>
          </p:cNvPr>
          <p:cNvSpPr txBox="1"/>
          <p:nvPr/>
        </p:nvSpPr>
        <p:spPr>
          <a:xfrm>
            <a:off x="7427166" y="5922965"/>
            <a:ext cx="11010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POP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272784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6F825F3-C19A-B559-5A3F-4C0C51B1F8F7}"/>
              </a:ext>
            </a:extLst>
          </p:cNvPr>
          <p:cNvSpPr/>
          <p:nvPr/>
        </p:nvSpPr>
        <p:spPr>
          <a:xfrm>
            <a:off x="2948045" y="1415220"/>
            <a:ext cx="6037334" cy="4401349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33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1 &lt;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최단거리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7BBFBA-17A7-6BDF-75F7-31B40D460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420" y="1572187"/>
            <a:ext cx="5680225" cy="405113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DC36E5BA-6B17-D2A9-4348-0F9DD3BC8179}"/>
              </a:ext>
            </a:extLst>
          </p:cNvPr>
          <p:cNvSpPr/>
          <p:nvPr/>
        </p:nvSpPr>
        <p:spPr>
          <a:xfrm>
            <a:off x="6077744" y="3574212"/>
            <a:ext cx="737118" cy="7469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552E0708-A6E4-2941-BB0A-5141E9D58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541267"/>
              </p:ext>
            </p:extLst>
          </p:nvPr>
        </p:nvGraphicFramePr>
        <p:xfrm>
          <a:off x="38861" y="5970732"/>
          <a:ext cx="6306681" cy="57195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788335">
                  <a:extLst>
                    <a:ext uri="{9D8B030D-6E8A-4147-A177-3AD203B41FA5}">
                      <a16:colId xmlns:a16="http://schemas.microsoft.com/office/drawing/2014/main" val="3947357887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3407109545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2197882749"/>
                    </a:ext>
                  </a:extLst>
                </a:gridCol>
                <a:gridCol w="916662">
                  <a:extLst>
                    <a:ext uri="{9D8B030D-6E8A-4147-A177-3AD203B41FA5}">
                      <a16:colId xmlns:a16="http://schemas.microsoft.com/office/drawing/2014/main" val="3304183904"/>
                    </a:ext>
                  </a:extLst>
                </a:gridCol>
                <a:gridCol w="660009">
                  <a:extLst>
                    <a:ext uri="{9D8B030D-6E8A-4147-A177-3AD203B41FA5}">
                      <a16:colId xmlns:a16="http://schemas.microsoft.com/office/drawing/2014/main" val="837330768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142340302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3769373283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843749256"/>
                    </a:ext>
                  </a:extLst>
                </a:gridCol>
              </a:tblGrid>
              <a:tr h="269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노드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충무로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을지로입구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종로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315951"/>
                  </a:ext>
                </a:extLst>
              </a:tr>
              <a:tr h="302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15</a:t>
                      </a:r>
                      <a:r>
                        <a:rPr lang="en-US" altLang="ko-KR" sz="1200" dirty="0">
                          <a:solidFill>
                            <a:srgbClr val="C00000"/>
                          </a:solidFill>
                        </a:rPr>
                        <a:t> </a:t>
                      </a:r>
                      <a:endParaRPr lang="ko-KR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INF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INF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13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13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275119"/>
                  </a:ext>
                </a:extLst>
              </a:tr>
            </a:tbl>
          </a:graphicData>
        </a:graphic>
      </p:graphicFrame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CAA0C869-0954-9969-05AD-522840A6C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082819"/>
              </p:ext>
            </p:extLst>
          </p:nvPr>
        </p:nvGraphicFramePr>
        <p:xfrm>
          <a:off x="6345543" y="5960037"/>
          <a:ext cx="5807968" cy="62827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807968">
                  <a:extLst>
                    <a:ext uri="{9D8B030D-6E8A-4147-A177-3AD203B41FA5}">
                      <a16:colId xmlns:a16="http://schemas.microsoft.com/office/drawing/2014/main" val="688117869"/>
                    </a:ext>
                  </a:extLst>
                </a:gridCol>
              </a:tblGrid>
              <a:tr h="6282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우선순위 큐</a:t>
                      </a:r>
                      <a:endParaRPr lang="en-US" altLang="ko-KR" sz="1000" dirty="0"/>
                    </a:p>
                    <a:p>
                      <a:pPr algn="l" latinLnBrk="1"/>
                      <a:endParaRPr lang="en-US" altLang="ko-KR" sz="1000" dirty="0"/>
                    </a:p>
                    <a:p>
                      <a:pPr algn="l" latinLnBrk="1"/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거리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: -13, 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노드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: 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종로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3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가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), (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거리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: -13, 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을지로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4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가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), (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거리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:: -15, 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을지로입구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171505"/>
                  </a:ext>
                </a:extLst>
              </a:tr>
            </a:tbl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0EDFCE2-23F6-3731-199D-8DC81A9D0D56}"/>
              </a:ext>
            </a:extLst>
          </p:cNvPr>
          <p:cNvSpPr/>
          <p:nvPr/>
        </p:nvSpPr>
        <p:spPr>
          <a:xfrm>
            <a:off x="6345542" y="6228017"/>
            <a:ext cx="1604140" cy="32896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DE0007-30EF-5BED-CBCA-2B578CED2290}"/>
              </a:ext>
            </a:extLst>
          </p:cNvPr>
          <p:cNvSpPr txBox="1"/>
          <p:nvPr/>
        </p:nvSpPr>
        <p:spPr>
          <a:xfrm>
            <a:off x="7427166" y="5922965"/>
            <a:ext cx="11010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POP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4273729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6F825F3-C19A-B559-5A3F-4C0C51B1F8F7}"/>
              </a:ext>
            </a:extLst>
          </p:cNvPr>
          <p:cNvSpPr/>
          <p:nvPr/>
        </p:nvSpPr>
        <p:spPr>
          <a:xfrm>
            <a:off x="2948045" y="1415220"/>
            <a:ext cx="6037334" cy="4401349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33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1 &lt;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최단거리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7BBFBA-17A7-6BDF-75F7-31B40D460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420" y="1572187"/>
            <a:ext cx="5680225" cy="405113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DC36E5BA-6B17-D2A9-4348-0F9DD3BC8179}"/>
              </a:ext>
            </a:extLst>
          </p:cNvPr>
          <p:cNvSpPr/>
          <p:nvPr/>
        </p:nvSpPr>
        <p:spPr>
          <a:xfrm>
            <a:off x="6077744" y="1509813"/>
            <a:ext cx="737118" cy="74692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552E0708-A6E4-2941-BB0A-5141E9D58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110686"/>
              </p:ext>
            </p:extLst>
          </p:nvPr>
        </p:nvGraphicFramePr>
        <p:xfrm>
          <a:off x="38861" y="5970732"/>
          <a:ext cx="6306681" cy="57195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788335">
                  <a:extLst>
                    <a:ext uri="{9D8B030D-6E8A-4147-A177-3AD203B41FA5}">
                      <a16:colId xmlns:a16="http://schemas.microsoft.com/office/drawing/2014/main" val="3947357887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3407109545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2197882749"/>
                    </a:ext>
                  </a:extLst>
                </a:gridCol>
                <a:gridCol w="916662">
                  <a:extLst>
                    <a:ext uri="{9D8B030D-6E8A-4147-A177-3AD203B41FA5}">
                      <a16:colId xmlns:a16="http://schemas.microsoft.com/office/drawing/2014/main" val="3304183904"/>
                    </a:ext>
                  </a:extLst>
                </a:gridCol>
                <a:gridCol w="660009">
                  <a:extLst>
                    <a:ext uri="{9D8B030D-6E8A-4147-A177-3AD203B41FA5}">
                      <a16:colId xmlns:a16="http://schemas.microsoft.com/office/drawing/2014/main" val="837330768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142340302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3769373283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843749256"/>
                    </a:ext>
                  </a:extLst>
                </a:gridCol>
              </a:tblGrid>
              <a:tr h="269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노드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충무로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을지로입구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종로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315951"/>
                  </a:ext>
                </a:extLst>
              </a:tr>
              <a:tr h="302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INF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C00000"/>
                          </a:solidFill>
                        </a:rPr>
                        <a:t>21</a:t>
                      </a:r>
                      <a:endParaRPr lang="ko-KR" altLang="en-US" sz="12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275119"/>
                  </a:ext>
                </a:extLst>
              </a:tr>
            </a:tbl>
          </a:graphicData>
        </a:graphic>
      </p:graphicFrame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CAA0C869-0954-9969-05AD-522840A6C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457860"/>
              </p:ext>
            </p:extLst>
          </p:nvPr>
        </p:nvGraphicFramePr>
        <p:xfrm>
          <a:off x="6345543" y="5960037"/>
          <a:ext cx="5807968" cy="596941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807968">
                  <a:extLst>
                    <a:ext uri="{9D8B030D-6E8A-4147-A177-3AD203B41FA5}">
                      <a16:colId xmlns:a16="http://schemas.microsoft.com/office/drawing/2014/main" val="688117869"/>
                    </a:ext>
                  </a:extLst>
                </a:gridCol>
              </a:tblGrid>
              <a:tr h="5969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우선순위 큐</a:t>
                      </a:r>
                      <a:endParaRPr lang="en-US" altLang="ko-KR" sz="1000" dirty="0"/>
                    </a:p>
                    <a:p>
                      <a:pPr algn="l" latinLnBrk="1"/>
                      <a:endParaRPr lang="en-US" altLang="ko-KR" sz="1000" dirty="0"/>
                    </a:p>
                    <a:p>
                      <a:pPr algn="l" latinLnBrk="1"/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거리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: -13, 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을지로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4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가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), (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거리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:-15, 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을지로입구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) (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거리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:-21, 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종각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171505"/>
                  </a:ext>
                </a:extLst>
              </a:tr>
            </a:tbl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8BA8349-5589-8378-2BCD-21A125201723}"/>
              </a:ext>
            </a:extLst>
          </p:cNvPr>
          <p:cNvSpPr/>
          <p:nvPr/>
        </p:nvSpPr>
        <p:spPr>
          <a:xfrm>
            <a:off x="6345542" y="6228017"/>
            <a:ext cx="1492149" cy="32896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FAF712-15C3-5E62-F341-BB35B4400DA5}"/>
              </a:ext>
            </a:extLst>
          </p:cNvPr>
          <p:cNvSpPr txBox="1"/>
          <p:nvPr/>
        </p:nvSpPr>
        <p:spPr>
          <a:xfrm>
            <a:off x="7427166" y="5922965"/>
            <a:ext cx="11010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POP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4155561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6F825F3-C19A-B559-5A3F-4C0C51B1F8F7}"/>
              </a:ext>
            </a:extLst>
          </p:cNvPr>
          <p:cNvSpPr/>
          <p:nvPr/>
        </p:nvSpPr>
        <p:spPr>
          <a:xfrm>
            <a:off x="2948045" y="1415220"/>
            <a:ext cx="6037334" cy="4401349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33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1 &lt;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최단거리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7BBFBA-17A7-6BDF-75F7-31B40D460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420" y="1572187"/>
            <a:ext cx="5680225" cy="405113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DC36E5BA-6B17-D2A9-4348-0F9DD3BC8179}"/>
              </a:ext>
            </a:extLst>
          </p:cNvPr>
          <p:cNvSpPr/>
          <p:nvPr/>
        </p:nvSpPr>
        <p:spPr>
          <a:xfrm>
            <a:off x="8096735" y="3554963"/>
            <a:ext cx="795338" cy="7897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552E0708-A6E4-2941-BB0A-5141E9D58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772489"/>
              </p:ext>
            </p:extLst>
          </p:nvPr>
        </p:nvGraphicFramePr>
        <p:xfrm>
          <a:off x="38861" y="5970732"/>
          <a:ext cx="6306681" cy="54179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788335">
                  <a:extLst>
                    <a:ext uri="{9D8B030D-6E8A-4147-A177-3AD203B41FA5}">
                      <a16:colId xmlns:a16="http://schemas.microsoft.com/office/drawing/2014/main" val="3947357887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3407109545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2197882749"/>
                    </a:ext>
                  </a:extLst>
                </a:gridCol>
                <a:gridCol w="916662">
                  <a:extLst>
                    <a:ext uri="{9D8B030D-6E8A-4147-A177-3AD203B41FA5}">
                      <a16:colId xmlns:a16="http://schemas.microsoft.com/office/drawing/2014/main" val="3304183904"/>
                    </a:ext>
                  </a:extLst>
                </a:gridCol>
                <a:gridCol w="660009">
                  <a:extLst>
                    <a:ext uri="{9D8B030D-6E8A-4147-A177-3AD203B41FA5}">
                      <a16:colId xmlns:a16="http://schemas.microsoft.com/office/drawing/2014/main" val="837330768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142340302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3769373283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8437492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노드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충무로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을지로입구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종로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315951"/>
                  </a:ext>
                </a:extLst>
              </a:tr>
              <a:tr h="2979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INF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275119"/>
                  </a:ext>
                </a:extLst>
              </a:tr>
            </a:tbl>
          </a:graphicData>
        </a:graphic>
      </p:graphicFrame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CAA0C869-0954-9969-05AD-522840A6C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988879"/>
              </p:ext>
            </p:extLst>
          </p:nvPr>
        </p:nvGraphicFramePr>
        <p:xfrm>
          <a:off x="6345543" y="5960037"/>
          <a:ext cx="5807968" cy="62827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807968">
                  <a:extLst>
                    <a:ext uri="{9D8B030D-6E8A-4147-A177-3AD203B41FA5}">
                      <a16:colId xmlns:a16="http://schemas.microsoft.com/office/drawing/2014/main" val="688117869"/>
                    </a:ext>
                  </a:extLst>
                </a:gridCol>
              </a:tblGrid>
              <a:tr h="6282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우선순위 큐</a:t>
                      </a:r>
                      <a:endParaRPr lang="en-US" altLang="ko-KR" sz="1000" dirty="0"/>
                    </a:p>
                    <a:p>
                      <a:pPr algn="l" latinLnBrk="1"/>
                      <a:endParaRPr lang="en-US" altLang="ko-KR" sz="1000" dirty="0"/>
                    </a:p>
                    <a:p>
                      <a:pPr algn="l" latinLnBrk="1"/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거리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: -15, 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을지로입구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) (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거리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:-21, 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종각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171505"/>
                  </a:ext>
                </a:extLst>
              </a:tr>
            </a:tbl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EAF9F13-7DB9-348A-6B41-1D366D3D6D9E}"/>
              </a:ext>
            </a:extLst>
          </p:cNvPr>
          <p:cNvSpPr/>
          <p:nvPr/>
        </p:nvSpPr>
        <p:spPr>
          <a:xfrm>
            <a:off x="6345543" y="6228017"/>
            <a:ext cx="1464180" cy="32896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DD0120-FBF0-72A3-C2B3-35B3C1A3A3CC}"/>
              </a:ext>
            </a:extLst>
          </p:cNvPr>
          <p:cNvSpPr txBox="1"/>
          <p:nvPr/>
        </p:nvSpPr>
        <p:spPr>
          <a:xfrm>
            <a:off x="7427166" y="5922965"/>
            <a:ext cx="11010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POP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976209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6F825F3-C19A-B559-5A3F-4C0C51B1F8F7}"/>
              </a:ext>
            </a:extLst>
          </p:cNvPr>
          <p:cNvSpPr/>
          <p:nvPr/>
        </p:nvSpPr>
        <p:spPr>
          <a:xfrm>
            <a:off x="2948045" y="1415220"/>
            <a:ext cx="6037334" cy="4401349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33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1 &lt;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최단거리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7BBFBA-17A7-6BDF-75F7-31B40D460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420" y="1572187"/>
            <a:ext cx="5680225" cy="405113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DC36E5BA-6B17-D2A9-4348-0F9DD3BC8179}"/>
              </a:ext>
            </a:extLst>
          </p:cNvPr>
          <p:cNvSpPr/>
          <p:nvPr/>
        </p:nvSpPr>
        <p:spPr>
          <a:xfrm>
            <a:off x="4532441" y="3526971"/>
            <a:ext cx="795338" cy="7897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552E0708-A6E4-2941-BB0A-5141E9D58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170130"/>
              </p:ext>
            </p:extLst>
          </p:nvPr>
        </p:nvGraphicFramePr>
        <p:xfrm>
          <a:off x="38861" y="5970732"/>
          <a:ext cx="6306681" cy="57195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788335">
                  <a:extLst>
                    <a:ext uri="{9D8B030D-6E8A-4147-A177-3AD203B41FA5}">
                      <a16:colId xmlns:a16="http://schemas.microsoft.com/office/drawing/2014/main" val="3947357887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3407109545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2197882749"/>
                    </a:ext>
                  </a:extLst>
                </a:gridCol>
                <a:gridCol w="916662">
                  <a:extLst>
                    <a:ext uri="{9D8B030D-6E8A-4147-A177-3AD203B41FA5}">
                      <a16:colId xmlns:a16="http://schemas.microsoft.com/office/drawing/2014/main" val="3304183904"/>
                    </a:ext>
                  </a:extLst>
                </a:gridCol>
                <a:gridCol w="660009">
                  <a:extLst>
                    <a:ext uri="{9D8B030D-6E8A-4147-A177-3AD203B41FA5}">
                      <a16:colId xmlns:a16="http://schemas.microsoft.com/office/drawing/2014/main" val="837330768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142340302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3769373283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843749256"/>
                    </a:ext>
                  </a:extLst>
                </a:gridCol>
              </a:tblGrid>
              <a:tr h="269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노드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충무로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을지로입구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종로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315951"/>
                  </a:ext>
                </a:extLst>
              </a:tr>
              <a:tr h="302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rgbClr val="FF0000"/>
                          </a:solidFill>
                        </a:rPr>
                        <a:t>22</a:t>
                      </a:r>
                      <a:endParaRPr lang="ko-KR" altLang="en-US" sz="12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275119"/>
                  </a:ext>
                </a:extLst>
              </a:tr>
            </a:tbl>
          </a:graphicData>
        </a:graphic>
      </p:graphicFrame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CAA0C869-0954-9969-05AD-522840A6C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398796"/>
              </p:ext>
            </p:extLst>
          </p:nvPr>
        </p:nvGraphicFramePr>
        <p:xfrm>
          <a:off x="6345543" y="5960037"/>
          <a:ext cx="5807968" cy="596941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807968">
                  <a:extLst>
                    <a:ext uri="{9D8B030D-6E8A-4147-A177-3AD203B41FA5}">
                      <a16:colId xmlns:a16="http://schemas.microsoft.com/office/drawing/2014/main" val="688117869"/>
                    </a:ext>
                  </a:extLst>
                </a:gridCol>
              </a:tblGrid>
              <a:tr h="59694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우선순위 큐</a:t>
                      </a:r>
                      <a:endParaRPr lang="en-US" altLang="ko-KR" sz="1000" dirty="0"/>
                    </a:p>
                    <a:p>
                      <a:pPr algn="l" latinLnBrk="1"/>
                      <a:endParaRPr lang="en-US" altLang="ko-KR" sz="1000" dirty="0"/>
                    </a:p>
                    <a:p>
                      <a:pPr algn="l" latinLnBrk="1"/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거리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:-21, 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종각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) (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거리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: -22, 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시청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171505"/>
                  </a:ext>
                </a:extLst>
              </a:tr>
            </a:tbl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8628D75-7657-B7BF-FA82-380298236B8E}"/>
              </a:ext>
            </a:extLst>
          </p:cNvPr>
          <p:cNvSpPr/>
          <p:nvPr/>
        </p:nvSpPr>
        <p:spPr>
          <a:xfrm>
            <a:off x="6345543" y="6228017"/>
            <a:ext cx="1053634" cy="32896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AF056-8AAA-2CB9-E5C5-5F8239689D75}"/>
              </a:ext>
            </a:extLst>
          </p:cNvPr>
          <p:cNvSpPr txBox="1"/>
          <p:nvPr/>
        </p:nvSpPr>
        <p:spPr>
          <a:xfrm>
            <a:off x="7071191" y="5960036"/>
            <a:ext cx="11010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POP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3011335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6F825F3-C19A-B559-5A3F-4C0C51B1F8F7}"/>
              </a:ext>
            </a:extLst>
          </p:cNvPr>
          <p:cNvSpPr/>
          <p:nvPr/>
        </p:nvSpPr>
        <p:spPr>
          <a:xfrm>
            <a:off x="2948045" y="1415220"/>
            <a:ext cx="6037334" cy="4401349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33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1 &lt;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최단거리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7BBFBA-17A7-6BDF-75F7-31B40D460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420" y="1572187"/>
            <a:ext cx="5680225" cy="405113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DC36E5BA-6B17-D2A9-4348-0F9DD3BC8179}"/>
              </a:ext>
            </a:extLst>
          </p:cNvPr>
          <p:cNvSpPr/>
          <p:nvPr/>
        </p:nvSpPr>
        <p:spPr>
          <a:xfrm>
            <a:off x="4756377" y="2352423"/>
            <a:ext cx="795338" cy="7897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552E0708-A6E4-2941-BB0A-5141E9D58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452265"/>
              </p:ext>
            </p:extLst>
          </p:nvPr>
        </p:nvGraphicFramePr>
        <p:xfrm>
          <a:off x="38861" y="5970732"/>
          <a:ext cx="6306681" cy="57195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788335">
                  <a:extLst>
                    <a:ext uri="{9D8B030D-6E8A-4147-A177-3AD203B41FA5}">
                      <a16:colId xmlns:a16="http://schemas.microsoft.com/office/drawing/2014/main" val="3947357887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3407109545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2197882749"/>
                    </a:ext>
                  </a:extLst>
                </a:gridCol>
                <a:gridCol w="916662">
                  <a:extLst>
                    <a:ext uri="{9D8B030D-6E8A-4147-A177-3AD203B41FA5}">
                      <a16:colId xmlns:a16="http://schemas.microsoft.com/office/drawing/2014/main" val="3304183904"/>
                    </a:ext>
                  </a:extLst>
                </a:gridCol>
                <a:gridCol w="660009">
                  <a:extLst>
                    <a:ext uri="{9D8B030D-6E8A-4147-A177-3AD203B41FA5}">
                      <a16:colId xmlns:a16="http://schemas.microsoft.com/office/drawing/2014/main" val="837330768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142340302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3769373283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843749256"/>
                    </a:ext>
                  </a:extLst>
                </a:gridCol>
              </a:tblGrid>
              <a:tr h="2691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노드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충무로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을지로입구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종로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315951"/>
                  </a:ext>
                </a:extLst>
              </a:tr>
              <a:tr h="3028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275119"/>
                  </a:ext>
                </a:extLst>
              </a:tr>
            </a:tbl>
          </a:graphicData>
        </a:graphic>
      </p:graphicFrame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CAA0C869-0954-9969-05AD-522840A6C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805290"/>
              </p:ext>
            </p:extLst>
          </p:nvPr>
        </p:nvGraphicFramePr>
        <p:xfrm>
          <a:off x="6345543" y="5960037"/>
          <a:ext cx="5807968" cy="628275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807968">
                  <a:extLst>
                    <a:ext uri="{9D8B030D-6E8A-4147-A177-3AD203B41FA5}">
                      <a16:colId xmlns:a16="http://schemas.microsoft.com/office/drawing/2014/main" val="688117869"/>
                    </a:ext>
                  </a:extLst>
                </a:gridCol>
              </a:tblGrid>
              <a:tr h="6282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우선순위 큐</a:t>
                      </a:r>
                      <a:endParaRPr lang="en-US" altLang="ko-KR" sz="1000" dirty="0"/>
                    </a:p>
                    <a:p>
                      <a:pPr algn="l" latinLnBrk="1"/>
                      <a:endParaRPr lang="en-US" altLang="ko-KR" sz="1000" dirty="0"/>
                    </a:p>
                    <a:p>
                      <a:pPr algn="l" latinLnBrk="1"/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(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거리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: -22, </a:t>
                      </a:r>
                      <a:r>
                        <a:rPr lang="ko-KR" altLang="en-US" sz="1000" b="1" kern="1200" dirty="0">
                          <a:solidFill>
                            <a:schemeClr val="lt1"/>
                          </a:solidFill>
                          <a:effectLst/>
                        </a:rPr>
                        <a:t>시청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171505"/>
                  </a:ext>
                </a:extLst>
              </a:tr>
            </a:tbl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064119B2-737C-1205-C453-5041C615DAD0}"/>
              </a:ext>
            </a:extLst>
          </p:cNvPr>
          <p:cNvSpPr/>
          <p:nvPr/>
        </p:nvSpPr>
        <p:spPr>
          <a:xfrm>
            <a:off x="6345543" y="6228017"/>
            <a:ext cx="1277568" cy="32896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A56629-B606-F93D-FBB8-AA2DA6341635}"/>
              </a:ext>
            </a:extLst>
          </p:cNvPr>
          <p:cNvSpPr txBox="1"/>
          <p:nvPr/>
        </p:nvSpPr>
        <p:spPr>
          <a:xfrm>
            <a:off x="7203231" y="5904852"/>
            <a:ext cx="11010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POP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11302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6F825F3-C19A-B559-5A3F-4C0C51B1F8F7}"/>
              </a:ext>
            </a:extLst>
          </p:cNvPr>
          <p:cNvSpPr/>
          <p:nvPr/>
        </p:nvSpPr>
        <p:spPr>
          <a:xfrm>
            <a:off x="2948045" y="1415220"/>
            <a:ext cx="6037334" cy="4401349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33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1 &lt;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최단거리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7BBFBA-17A7-6BDF-75F7-31B40D460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420" y="1572187"/>
            <a:ext cx="5680225" cy="405113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타원 25">
            <a:extLst>
              <a:ext uri="{FF2B5EF4-FFF2-40B4-BE49-F238E27FC236}">
                <a16:creationId xmlns:a16="http://schemas.microsoft.com/office/drawing/2014/main" id="{DC36E5BA-6B17-D2A9-4348-0F9DD3BC8179}"/>
              </a:ext>
            </a:extLst>
          </p:cNvPr>
          <p:cNvSpPr/>
          <p:nvPr/>
        </p:nvSpPr>
        <p:spPr>
          <a:xfrm>
            <a:off x="3048875" y="3545633"/>
            <a:ext cx="795338" cy="7897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552E0708-A6E4-2941-BB0A-5141E9D58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54585"/>
              </p:ext>
            </p:extLst>
          </p:nvPr>
        </p:nvGraphicFramePr>
        <p:xfrm>
          <a:off x="38861" y="5970731"/>
          <a:ext cx="6306681" cy="58624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788335">
                  <a:extLst>
                    <a:ext uri="{9D8B030D-6E8A-4147-A177-3AD203B41FA5}">
                      <a16:colId xmlns:a16="http://schemas.microsoft.com/office/drawing/2014/main" val="3947357887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3407109545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2197882749"/>
                    </a:ext>
                  </a:extLst>
                </a:gridCol>
                <a:gridCol w="916662">
                  <a:extLst>
                    <a:ext uri="{9D8B030D-6E8A-4147-A177-3AD203B41FA5}">
                      <a16:colId xmlns:a16="http://schemas.microsoft.com/office/drawing/2014/main" val="3304183904"/>
                    </a:ext>
                  </a:extLst>
                </a:gridCol>
                <a:gridCol w="660009">
                  <a:extLst>
                    <a:ext uri="{9D8B030D-6E8A-4147-A177-3AD203B41FA5}">
                      <a16:colId xmlns:a16="http://schemas.microsoft.com/office/drawing/2014/main" val="837330768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142340302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3769373283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843749256"/>
                    </a:ext>
                  </a:extLst>
                </a:gridCol>
              </a:tblGrid>
              <a:tr h="2758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노드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충무로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을지로입구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종로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315951"/>
                  </a:ext>
                </a:extLst>
              </a:tr>
              <a:tr h="3103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15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275119"/>
                  </a:ext>
                </a:extLst>
              </a:tr>
            </a:tbl>
          </a:graphicData>
        </a:graphic>
      </p:graphicFrame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CAA0C869-0954-9969-05AD-522840A6C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519984"/>
              </p:ext>
            </p:extLst>
          </p:nvPr>
        </p:nvGraphicFramePr>
        <p:xfrm>
          <a:off x="6345543" y="5960037"/>
          <a:ext cx="5807968" cy="64809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807968">
                  <a:extLst>
                    <a:ext uri="{9D8B030D-6E8A-4147-A177-3AD203B41FA5}">
                      <a16:colId xmlns:a16="http://schemas.microsoft.com/office/drawing/2014/main" val="688117869"/>
                    </a:ext>
                  </a:extLst>
                </a:gridCol>
              </a:tblGrid>
              <a:tr h="64809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우선순위 큐</a:t>
                      </a:r>
                      <a:endParaRPr lang="en-US" altLang="ko-KR" sz="1000" dirty="0"/>
                    </a:p>
                    <a:p>
                      <a:pPr algn="l" latinLnBrk="1"/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171505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D3BFA6D3-B246-80A3-0237-42CBEEC41719}"/>
              </a:ext>
            </a:extLst>
          </p:cNvPr>
          <p:cNvSpPr txBox="1"/>
          <p:nvPr/>
        </p:nvSpPr>
        <p:spPr>
          <a:xfrm>
            <a:off x="6447452" y="6195630"/>
            <a:ext cx="11010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EMPTY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315113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22A768-0FF2-D92A-E756-809E25EE4518}"/>
              </a:ext>
            </a:extLst>
          </p:cNvPr>
          <p:cNvSpPr/>
          <p:nvPr/>
        </p:nvSpPr>
        <p:spPr>
          <a:xfrm>
            <a:off x="3935924" y="2817285"/>
            <a:ext cx="4320000" cy="3539280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33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40" name="그림 39" descr="지도이(가) 표시된 사진&#10;&#10;자동 생성된 설명">
            <a:extLst>
              <a:ext uri="{FF2B5EF4-FFF2-40B4-BE49-F238E27FC236}">
                <a16:creationId xmlns:a16="http://schemas.microsoft.com/office/drawing/2014/main" id="{EB1EFA2C-866E-F71E-BECD-EE996FD1B1A0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384" y="2969348"/>
            <a:ext cx="4077231" cy="3232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76374AA-7695-CCD6-8C2F-1553A2B7FDF2}"/>
              </a:ext>
            </a:extLst>
          </p:cNvPr>
          <p:cNvGrpSpPr/>
          <p:nvPr/>
        </p:nvGrpSpPr>
        <p:grpSpPr>
          <a:xfrm>
            <a:off x="578070" y="1431216"/>
            <a:ext cx="5919808" cy="1319758"/>
            <a:chOff x="827833" y="1532618"/>
            <a:chExt cx="5919808" cy="131975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D00ABCF-8014-5731-3600-3B8D781CF765}"/>
                </a:ext>
              </a:extLst>
            </p:cNvPr>
            <p:cNvSpPr/>
            <p:nvPr/>
          </p:nvSpPr>
          <p:spPr>
            <a:xfrm>
              <a:off x="827833" y="1532618"/>
              <a:ext cx="5919808" cy="131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A05FB9F-370E-A680-832D-B16E49121DA9}"/>
                </a:ext>
              </a:extLst>
            </p:cNvPr>
            <p:cNvGrpSpPr/>
            <p:nvPr/>
          </p:nvGrpSpPr>
          <p:grpSpPr>
            <a:xfrm>
              <a:off x="1074405" y="1674000"/>
              <a:ext cx="5440818" cy="1040814"/>
              <a:chOff x="472965" y="1366344"/>
              <a:chExt cx="6777580" cy="129653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B244C0B-8041-8ACB-6C78-0B359E58D8DE}"/>
                  </a:ext>
                </a:extLst>
              </p:cNvPr>
              <p:cNvSpPr/>
              <p:nvPr/>
            </p:nvSpPr>
            <p:spPr>
              <a:xfrm>
                <a:off x="472965" y="1366344"/>
                <a:ext cx="6777579" cy="1296533"/>
              </a:xfrm>
              <a:prstGeom prst="rect">
                <a:avLst/>
              </a:prstGeom>
              <a:solidFill>
                <a:srgbClr val="64C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DF0DA51-1998-5DF0-1F21-44B5EB3C22EB}"/>
                  </a:ext>
                </a:extLst>
              </p:cNvPr>
              <p:cNvSpPr txBox="1"/>
              <p:nvPr/>
            </p:nvSpPr>
            <p:spPr>
              <a:xfrm>
                <a:off x="547595" y="1648659"/>
                <a:ext cx="67029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Approach:</a:t>
                </a:r>
                <a:r>
                  <a:rPr lang="ko-KR" altLang="en-US" b="1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 가장 자리 역만 이어 다각형을 </a:t>
                </a:r>
                <a:r>
                  <a:rPr lang="ko-KR" altLang="en-US" b="1" dirty="0" err="1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만든다음</a:t>
                </a:r>
                <a:r>
                  <a:rPr lang="en-US" altLang="ko-KR" b="1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, </a:t>
                </a:r>
              </a:p>
              <a:p>
                <a:pPr algn="ctr"/>
                <a:r>
                  <a:rPr lang="ko-KR" altLang="en-US" b="1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그 다각형의 중심 좌표를 구하면 어떨까</a:t>
                </a:r>
                <a:r>
                  <a:rPr lang="en-US" altLang="ko-KR" b="1" dirty="0">
                    <a:latin typeface="12롯데마트드림Bold" panose="02020603020101020101" pitchFamily="18" charset="-127"/>
                    <a:ea typeface="12롯데마트드림Bold" panose="02020603020101020101" pitchFamily="18" charset="-127"/>
                  </a:rPr>
                  <a:t>?</a:t>
                </a:r>
                <a:endParaRPr lang="ko-KR" altLang="en-US" sz="18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591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23757" y="3427029"/>
            <a:ext cx="8691698" cy="529458"/>
            <a:chOff x="1781412" y="3279435"/>
            <a:chExt cx="8691698" cy="529458"/>
          </a:xfrm>
        </p:grpSpPr>
        <p:sp>
          <p:nvSpPr>
            <p:cNvPr id="3" name="직사각형 2"/>
            <p:cNvSpPr/>
            <p:nvPr/>
          </p:nvSpPr>
          <p:spPr>
            <a:xfrm rot="16200000">
              <a:off x="3265775" y="2327220"/>
              <a:ext cx="165539" cy="2433883"/>
            </a:xfrm>
            <a:prstGeom prst="rect">
              <a:avLst/>
            </a:prstGeom>
            <a:solidFill>
              <a:srgbClr val="64C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 rot="16200000">
              <a:off x="5976718" y="2327220"/>
              <a:ext cx="165539" cy="2433883"/>
            </a:xfrm>
            <a:prstGeom prst="rect">
              <a:avLst/>
            </a:prstGeom>
            <a:solidFill>
              <a:srgbClr val="64C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 rot="16200000">
              <a:off x="8879685" y="2327220"/>
              <a:ext cx="165539" cy="2433883"/>
            </a:xfrm>
            <a:prstGeom prst="rect">
              <a:avLst/>
            </a:prstGeom>
            <a:solidFill>
              <a:srgbClr val="64C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 rot="16200000">
              <a:off x="1781412" y="3279435"/>
              <a:ext cx="529458" cy="529458"/>
              <a:chOff x="2728749" y="1818290"/>
              <a:chExt cx="719959" cy="719959"/>
            </a:xfrm>
          </p:grpSpPr>
          <p:sp>
            <p:nvSpPr>
              <p:cNvPr id="16" name="타원 15"/>
              <p:cNvSpPr/>
              <p:nvPr/>
            </p:nvSpPr>
            <p:spPr>
              <a:xfrm>
                <a:off x="2768164" y="1818290"/>
                <a:ext cx="641131" cy="6411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도넛 16"/>
              <p:cNvSpPr/>
              <p:nvPr/>
            </p:nvSpPr>
            <p:spPr>
              <a:xfrm>
                <a:off x="2728749" y="1818290"/>
                <a:ext cx="719959" cy="719959"/>
              </a:xfrm>
              <a:prstGeom prst="donut">
                <a:avLst>
                  <a:gd name="adj" fmla="val 17241"/>
                </a:avLst>
              </a:prstGeom>
              <a:solidFill>
                <a:srgbClr val="64C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" name="그룹 6"/>
            <p:cNvGrpSpPr/>
            <p:nvPr/>
          </p:nvGrpSpPr>
          <p:grpSpPr>
            <a:xfrm rot="16200000">
              <a:off x="4502159" y="3279435"/>
              <a:ext cx="529458" cy="529458"/>
              <a:chOff x="2728749" y="1818290"/>
              <a:chExt cx="719959" cy="719959"/>
            </a:xfrm>
          </p:grpSpPr>
          <p:sp>
            <p:nvSpPr>
              <p:cNvPr id="14" name="타원 13"/>
              <p:cNvSpPr/>
              <p:nvPr/>
            </p:nvSpPr>
            <p:spPr>
              <a:xfrm>
                <a:off x="2768164" y="1818290"/>
                <a:ext cx="641131" cy="6411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도넛 14"/>
              <p:cNvSpPr/>
              <p:nvPr/>
            </p:nvSpPr>
            <p:spPr>
              <a:xfrm>
                <a:off x="2728749" y="1818290"/>
                <a:ext cx="719959" cy="719959"/>
              </a:xfrm>
              <a:prstGeom prst="donut">
                <a:avLst>
                  <a:gd name="adj" fmla="val 17241"/>
                </a:avLst>
              </a:prstGeom>
              <a:solidFill>
                <a:srgbClr val="64C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그룹 7"/>
            <p:cNvGrpSpPr/>
            <p:nvPr/>
          </p:nvGrpSpPr>
          <p:grpSpPr>
            <a:xfrm rot="16200000">
              <a:off x="7222906" y="3279435"/>
              <a:ext cx="529458" cy="529458"/>
              <a:chOff x="2728749" y="1818290"/>
              <a:chExt cx="719959" cy="719959"/>
            </a:xfrm>
          </p:grpSpPr>
          <p:sp>
            <p:nvSpPr>
              <p:cNvPr id="12" name="타원 11"/>
              <p:cNvSpPr/>
              <p:nvPr/>
            </p:nvSpPr>
            <p:spPr>
              <a:xfrm>
                <a:off x="2768164" y="1818290"/>
                <a:ext cx="641131" cy="6411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도넛 12"/>
              <p:cNvSpPr/>
              <p:nvPr/>
            </p:nvSpPr>
            <p:spPr>
              <a:xfrm>
                <a:off x="2728749" y="1818290"/>
                <a:ext cx="719959" cy="719959"/>
              </a:xfrm>
              <a:prstGeom prst="donut">
                <a:avLst>
                  <a:gd name="adj" fmla="val 17241"/>
                </a:avLst>
              </a:prstGeom>
              <a:solidFill>
                <a:srgbClr val="64C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 rot="16200000">
              <a:off x="9943652" y="3279435"/>
              <a:ext cx="529458" cy="529458"/>
              <a:chOff x="2728749" y="1818290"/>
              <a:chExt cx="719959" cy="719959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2768164" y="1818290"/>
                <a:ext cx="641131" cy="6411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도넛 10"/>
              <p:cNvSpPr/>
              <p:nvPr/>
            </p:nvSpPr>
            <p:spPr>
              <a:xfrm>
                <a:off x="2728749" y="1818290"/>
                <a:ext cx="719959" cy="719959"/>
              </a:xfrm>
              <a:prstGeom prst="donut">
                <a:avLst>
                  <a:gd name="adj" fmla="val 17241"/>
                </a:avLst>
              </a:prstGeom>
              <a:solidFill>
                <a:srgbClr val="64C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1346898" y="2443936"/>
            <a:ext cx="1188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기준점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찾기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22945" y="2443936"/>
            <a:ext cx="960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좌표 정렬</a:t>
            </a:r>
            <a:endParaRPr lang="ko-KR" altLang="en-US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70144" y="2820721"/>
            <a:ext cx="960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탐색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640268" y="2443936"/>
            <a:ext cx="9600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출력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26" name="TextBox 25"/>
          <p:cNvSpPr txBox="1"/>
          <p:nvPr/>
        </p:nvSpPr>
        <p:spPr>
          <a:xfrm>
            <a:off x="1474773" y="505047"/>
            <a:ext cx="433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 방안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2-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절차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02269" y="4080473"/>
            <a:ext cx="2030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탐색을 시작할 첫 기준 좌표를 정한다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69644" y="4080473"/>
            <a:ext cx="203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탐색을 위하여 반시계 방향으로 정렬한다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285748" y="4080473"/>
            <a:ext cx="2030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스택을 이용하여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볼록 껍질 좌표를 구한다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79963" y="4080473"/>
            <a:ext cx="2683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구한 볼록 껍질 좌표들의 평균 좌표를 구해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가장 가까운 역을 출력한다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8196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B026DB-512E-61CE-DD47-024EDD640745}"/>
              </a:ext>
            </a:extLst>
          </p:cNvPr>
          <p:cNvSpPr/>
          <p:nvPr/>
        </p:nvSpPr>
        <p:spPr>
          <a:xfrm>
            <a:off x="2732956" y="2916271"/>
            <a:ext cx="3647633" cy="3537658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22A768-0FF2-D92A-E756-809E25EE4518}"/>
              </a:ext>
            </a:extLst>
          </p:cNvPr>
          <p:cNvSpPr/>
          <p:nvPr/>
        </p:nvSpPr>
        <p:spPr>
          <a:xfrm>
            <a:off x="6349956" y="2910439"/>
            <a:ext cx="3647633" cy="3537658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697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 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2 :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첫 기준점 찾기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6374AA-7695-CCD6-8C2F-1553A2B7FDF2}"/>
              </a:ext>
            </a:extLst>
          </p:cNvPr>
          <p:cNvGrpSpPr/>
          <p:nvPr/>
        </p:nvGrpSpPr>
        <p:grpSpPr>
          <a:xfrm>
            <a:off x="578070" y="1431216"/>
            <a:ext cx="5919808" cy="1319758"/>
            <a:chOff x="827833" y="1532618"/>
            <a:chExt cx="5919808" cy="131975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D00ABCF-8014-5731-3600-3B8D781CF765}"/>
                </a:ext>
              </a:extLst>
            </p:cNvPr>
            <p:cNvSpPr/>
            <p:nvPr/>
          </p:nvSpPr>
          <p:spPr>
            <a:xfrm>
              <a:off x="827833" y="1532618"/>
              <a:ext cx="5919808" cy="131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A05FB9F-370E-A680-832D-B16E49121DA9}"/>
                </a:ext>
              </a:extLst>
            </p:cNvPr>
            <p:cNvGrpSpPr/>
            <p:nvPr/>
          </p:nvGrpSpPr>
          <p:grpSpPr>
            <a:xfrm>
              <a:off x="1074405" y="1674000"/>
              <a:ext cx="5440818" cy="1040814"/>
              <a:chOff x="472965" y="1366344"/>
              <a:chExt cx="6777580" cy="129653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B244C0B-8041-8ACB-6C78-0B359E58D8DE}"/>
                  </a:ext>
                </a:extLst>
              </p:cNvPr>
              <p:cNvSpPr/>
              <p:nvPr/>
            </p:nvSpPr>
            <p:spPr>
              <a:xfrm>
                <a:off x="472965" y="1366344"/>
                <a:ext cx="6777579" cy="1296533"/>
              </a:xfrm>
              <a:prstGeom prst="rect">
                <a:avLst/>
              </a:prstGeom>
              <a:solidFill>
                <a:srgbClr val="64C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1. X </a:t>
                </a:r>
                <a:r>
                  <a:rPr lang="ko-KR" altLang="en-US" dirty="0"/>
                  <a:t>좌표가 가장 작은 역을 기준점으로 정렬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DF0DA51-1998-5DF0-1F21-44B5EB3C22EB}"/>
                  </a:ext>
                </a:extLst>
              </p:cNvPr>
              <p:cNvSpPr txBox="1"/>
              <p:nvPr/>
            </p:nvSpPr>
            <p:spPr>
              <a:xfrm>
                <a:off x="547596" y="1648659"/>
                <a:ext cx="6702949" cy="460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8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F208F49-D36B-3347-8A7F-35D8CF158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703" y="3147323"/>
            <a:ext cx="3054834" cy="305483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DD59D46-399E-4B51-2E7D-A2490002E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051" y="3180150"/>
            <a:ext cx="3276600" cy="1504950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0AFC2F-65AE-DB2F-DBBB-44F9F79E4431}"/>
              </a:ext>
            </a:extLst>
          </p:cNvPr>
          <p:cNvSpPr/>
          <p:nvPr/>
        </p:nvSpPr>
        <p:spPr>
          <a:xfrm>
            <a:off x="3030051" y="5216684"/>
            <a:ext cx="3276600" cy="761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After Sort: 0 6 1 5 3 2 4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12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974222" y="2459420"/>
            <a:ext cx="155030" cy="882869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974222" y="3314044"/>
            <a:ext cx="155030" cy="945930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974222" y="4466896"/>
            <a:ext cx="155030" cy="903889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974222" y="1295399"/>
            <a:ext cx="155030" cy="859221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654766" y="1902373"/>
            <a:ext cx="557048" cy="557048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24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87008" y="1929962"/>
            <a:ext cx="529458" cy="529458"/>
            <a:chOff x="2728749" y="1818290"/>
            <a:chExt cx="719959" cy="719959"/>
          </a:xfrm>
        </p:grpSpPr>
        <p:sp>
          <p:nvSpPr>
            <p:cNvPr id="5" name="타원 4"/>
            <p:cNvSpPr/>
            <p:nvPr/>
          </p:nvSpPr>
          <p:spPr>
            <a:xfrm>
              <a:off x="2768164" y="1818290"/>
              <a:ext cx="641131" cy="6411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도넛 5"/>
            <p:cNvSpPr/>
            <p:nvPr/>
          </p:nvSpPr>
          <p:spPr>
            <a:xfrm>
              <a:off x="2728749" y="1818290"/>
              <a:ext cx="719959" cy="719959"/>
            </a:xfrm>
            <a:prstGeom prst="donut">
              <a:avLst>
                <a:gd name="adj" fmla="val 17241"/>
              </a:avLst>
            </a:prstGeom>
            <a:solidFill>
              <a:srgbClr val="64C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787008" y="3041132"/>
            <a:ext cx="529458" cy="529458"/>
            <a:chOff x="2728749" y="1818290"/>
            <a:chExt cx="719959" cy="719959"/>
          </a:xfrm>
        </p:grpSpPr>
        <p:sp>
          <p:nvSpPr>
            <p:cNvPr id="29" name="타원 28"/>
            <p:cNvSpPr/>
            <p:nvPr/>
          </p:nvSpPr>
          <p:spPr>
            <a:xfrm>
              <a:off x="2768164" y="1818290"/>
              <a:ext cx="641131" cy="6411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도넛 29"/>
            <p:cNvSpPr/>
            <p:nvPr/>
          </p:nvSpPr>
          <p:spPr>
            <a:xfrm>
              <a:off x="2728749" y="1818290"/>
              <a:ext cx="719959" cy="719959"/>
            </a:xfrm>
            <a:prstGeom prst="donut">
              <a:avLst>
                <a:gd name="adj" fmla="val 17241"/>
              </a:avLst>
            </a:prstGeom>
            <a:solidFill>
              <a:srgbClr val="64C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3787008" y="4152302"/>
            <a:ext cx="529458" cy="529458"/>
            <a:chOff x="2728749" y="1818290"/>
            <a:chExt cx="719959" cy="719959"/>
          </a:xfrm>
        </p:grpSpPr>
        <p:sp>
          <p:nvSpPr>
            <p:cNvPr id="32" name="타원 31"/>
            <p:cNvSpPr/>
            <p:nvPr/>
          </p:nvSpPr>
          <p:spPr>
            <a:xfrm>
              <a:off x="2768164" y="1818290"/>
              <a:ext cx="641131" cy="6411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도넛 32"/>
            <p:cNvSpPr/>
            <p:nvPr/>
          </p:nvSpPr>
          <p:spPr>
            <a:xfrm>
              <a:off x="2728749" y="1818290"/>
              <a:ext cx="719959" cy="719959"/>
            </a:xfrm>
            <a:prstGeom prst="donut">
              <a:avLst>
                <a:gd name="adj" fmla="val 17241"/>
              </a:avLst>
            </a:prstGeom>
            <a:solidFill>
              <a:srgbClr val="64C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787008" y="5263472"/>
            <a:ext cx="529458" cy="529458"/>
            <a:chOff x="2728749" y="1818290"/>
            <a:chExt cx="719959" cy="719959"/>
          </a:xfrm>
        </p:grpSpPr>
        <p:sp>
          <p:nvSpPr>
            <p:cNvPr id="38" name="타원 37"/>
            <p:cNvSpPr/>
            <p:nvPr/>
          </p:nvSpPr>
          <p:spPr>
            <a:xfrm>
              <a:off x="2768164" y="1818290"/>
              <a:ext cx="641131" cy="6411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도넛 38"/>
            <p:cNvSpPr/>
            <p:nvPr/>
          </p:nvSpPr>
          <p:spPr>
            <a:xfrm>
              <a:off x="2728749" y="1818290"/>
              <a:ext cx="719959" cy="719959"/>
            </a:xfrm>
            <a:prstGeom prst="donut">
              <a:avLst>
                <a:gd name="adj" fmla="val 17241"/>
              </a:avLst>
            </a:prstGeom>
            <a:solidFill>
              <a:srgbClr val="64C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0" name="타원 39"/>
          <p:cNvSpPr/>
          <p:nvPr/>
        </p:nvSpPr>
        <p:spPr>
          <a:xfrm>
            <a:off x="4654766" y="3027337"/>
            <a:ext cx="557048" cy="557048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24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4654766" y="4109522"/>
            <a:ext cx="557048" cy="557048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24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4654766" y="5249677"/>
            <a:ext cx="557048" cy="557048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4</a:t>
            </a:r>
            <a:endParaRPr lang="ko-KR" altLang="en-US" sz="24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308376" y="1877655"/>
            <a:ext cx="254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서론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08376" y="3025777"/>
            <a:ext cx="254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해결방안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308376" y="4111081"/>
            <a:ext cx="254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비교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08376" y="5222251"/>
            <a:ext cx="254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기대효과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3448704" y="756745"/>
            <a:ext cx="1206065" cy="53865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3626069" y="846740"/>
            <a:ext cx="358663" cy="358663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4108969" y="846740"/>
            <a:ext cx="358663" cy="35866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4779006" y="702905"/>
            <a:ext cx="3650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CONTENTS</a:t>
            </a:r>
            <a:endParaRPr lang="ko-KR" altLang="en-US" sz="3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7982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B026DB-512E-61CE-DD47-024EDD640745}"/>
              </a:ext>
            </a:extLst>
          </p:cNvPr>
          <p:cNvSpPr/>
          <p:nvPr/>
        </p:nvSpPr>
        <p:spPr>
          <a:xfrm>
            <a:off x="2732956" y="2916271"/>
            <a:ext cx="3647633" cy="3537658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22A768-0FF2-D92A-E756-809E25EE4518}"/>
              </a:ext>
            </a:extLst>
          </p:cNvPr>
          <p:cNvSpPr/>
          <p:nvPr/>
        </p:nvSpPr>
        <p:spPr>
          <a:xfrm>
            <a:off x="6349956" y="2910439"/>
            <a:ext cx="3647633" cy="3537658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697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 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2 :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반시계 정렬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6374AA-7695-CCD6-8C2F-1553A2B7FDF2}"/>
              </a:ext>
            </a:extLst>
          </p:cNvPr>
          <p:cNvGrpSpPr/>
          <p:nvPr/>
        </p:nvGrpSpPr>
        <p:grpSpPr>
          <a:xfrm>
            <a:off x="578070" y="1431216"/>
            <a:ext cx="5919808" cy="1319758"/>
            <a:chOff x="827833" y="1532618"/>
            <a:chExt cx="5919808" cy="131975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D00ABCF-8014-5731-3600-3B8D781CF765}"/>
                </a:ext>
              </a:extLst>
            </p:cNvPr>
            <p:cNvSpPr/>
            <p:nvPr/>
          </p:nvSpPr>
          <p:spPr>
            <a:xfrm>
              <a:off x="827833" y="1532618"/>
              <a:ext cx="5919808" cy="131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A05FB9F-370E-A680-832D-B16E49121DA9}"/>
                </a:ext>
              </a:extLst>
            </p:cNvPr>
            <p:cNvGrpSpPr/>
            <p:nvPr/>
          </p:nvGrpSpPr>
          <p:grpSpPr>
            <a:xfrm>
              <a:off x="1074405" y="1674000"/>
              <a:ext cx="5440818" cy="1040814"/>
              <a:chOff x="472965" y="1366344"/>
              <a:chExt cx="6777580" cy="129653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B244C0B-8041-8ACB-6C78-0B359E58D8DE}"/>
                  </a:ext>
                </a:extLst>
              </p:cNvPr>
              <p:cNvSpPr/>
              <p:nvPr/>
            </p:nvSpPr>
            <p:spPr>
              <a:xfrm>
                <a:off x="472965" y="1366344"/>
                <a:ext cx="6777579" cy="1296533"/>
              </a:xfrm>
              <a:prstGeom prst="rect">
                <a:avLst/>
              </a:prstGeom>
              <a:solidFill>
                <a:srgbClr val="64C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2. </a:t>
                </a:r>
                <a:r>
                  <a:rPr lang="ko-KR" altLang="en-US" dirty="0"/>
                  <a:t>기울기가 작은 순서대로 오름차순 정렬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DF0DA51-1998-5DF0-1F21-44B5EB3C22EB}"/>
                  </a:ext>
                </a:extLst>
              </p:cNvPr>
              <p:cNvSpPr txBox="1"/>
              <p:nvPr/>
            </p:nvSpPr>
            <p:spPr>
              <a:xfrm>
                <a:off x="547596" y="1648659"/>
                <a:ext cx="6702949" cy="460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8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0AFC2F-65AE-DB2F-DBBB-44F9F79E4431}"/>
              </a:ext>
            </a:extLst>
          </p:cNvPr>
          <p:cNvSpPr/>
          <p:nvPr/>
        </p:nvSpPr>
        <p:spPr>
          <a:xfrm>
            <a:off x="3030051" y="5216684"/>
            <a:ext cx="3276600" cy="7612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After Sort: 0 1 2 3 4 5 6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24D9D9F-8724-2010-0476-542B11DEF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746" y="3180150"/>
            <a:ext cx="3056400" cy="3056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A2FC6F1-0B12-78E9-34A7-13D5204D6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051" y="3213876"/>
            <a:ext cx="3319905" cy="93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55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B026DB-512E-61CE-DD47-024EDD640745}"/>
              </a:ext>
            </a:extLst>
          </p:cNvPr>
          <p:cNvSpPr/>
          <p:nvPr/>
        </p:nvSpPr>
        <p:spPr>
          <a:xfrm>
            <a:off x="2305878" y="2916271"/>
            <a:ext cx="4074711" cy="3537658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22A768-0FF2-D92A-E756-809E25EE4518}"/>
              </a:ext>
            </a:extLst>
          </p:cNvPr>
          <p:cNvSpPr/>
          <p:nvPr/>
        </p:nvSpPr>
        <p:spPr>
          <a:xfrm>
            <a:off x="6349956" y="2910439"/>
            <a:ext cx="3647633" cy="3537658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697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 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2 :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선분의 방향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6374AA-7695-CCD6-8C2F-1553A2B7FDF2}"/>
              </a:ext>
            </a:extLst>
          </p:cNvPr>
          <p:cNvGrpSpPr/>
          <p:nvPr/>
        </p:nvGrpSpPr>
        <p:grpSpPr>
          <a:xfrm>
            <a:off x="578070" y="1431216"/>
            <a:ext cx="5919808" cy="1319758"/>
            <a:chOff x="827833" y="1532618"/>
            <a:chExt cx="5919808" cy="131975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D00ABCF-8014-5731-3600-3B8D781CF765}"/>
                </a:ext>
              </a:extLst>
            </p:cNvPr>
            <p:cNvSpPr/>
            <p:nvPr/>
          </p:nvSpPr>
          <p:spPr>
            <a:xfrm>
              <a:off x="827833" y="1532618"/>
              <a:ext cx="5919808" cy="131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A05FB9F-370E-A680-832D-B16E49121DA9}"/>
                </a:ext>
              </a:extLst>
            </p:cNvPr>
            <p:cNvGrpSpPr/>
            <p:nvPr/>
          </p:nvGrpSpPr>
          <p:grpSpPr>
            <a:xfrm>
              <a:off x="1074405" y="1674000"/>
              <a:ext cx="5440818" cy="1040814"/>
              <a:chOff x="472965" y="1366344"/>
              <a:chExt cx="6777580" cy="129653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B244C0B-8041-8ACB-6C78-0B359E58D8DE}"/>
                  </a:ext>
                </a:extLst>
              </p:cNvPr>
              <p:cNvSpPr/>
              <p:nvPr/>
            </p:nvSpPr>
            <p:spPr>
              <a:xfrm>
                <a:off x="472965" y="1366344"/>
                <a:ext cx="6777579" cy="1296533"/>
              </a:xfrm>
              <a:prstGeom prst="rect">
                <a:avLst/>
              </a:prstGeom>
              <a:solidFill>
                <a:srgbClr val="64C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3. </a:t>
                </a:r>
                <a:r>
                  <a:rPr lang="ko-KR" altLang="en-US" dirty="0"/>
                  <a:t>두 선분을 비교해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반시계 방향인 경우만 </a:t>
                </a:r>
                <a:r>
                  <a:rPr lang="en-US" altLang="ko-KR" dirty="0"/>
                  <a:t>push</a:t>
                </a:r>
                <a:endParaRPr lang="ko-KR" alt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DF0DA51-1998-5DF0-1F21-44B5EB3C22EB}"/>
                  </a:ext>
                </a:extLst>
              </p:cNvPr>
              <p:cNvSpPr txBox="1"/>
              <p:nvPr/>
            </p:nvSpPr>
            <p:spPr>
              <a:xfrm>
                <a:off x="547596" y="1648659"/>
                <a:ext cx="6702949" cy="460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8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CAE9B46-CE34-2F99-0B02-99D9528D53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746" y="3213876"/>
            <a:ext cx="3154680" cy="276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95936F-DE0B-8D3E-DF40-93BF7103E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531" y="3605312"/>
            <a:ext cx="37814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63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B026DB-512E-61CE-DD47-024EDD640745}"/>
              </a:ext>
            </a:extLst>
          </p:cNvPr>
          <p:cNvSpPr/>
          <p:nvPr/>
        </p:nvSpPr>
        <p:spPr>
          <a:xfrm>
            <a:off x="1696402" y="2916271"/>
            <a:ext cx="6065727" cy="3537658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22A768-0FF2-D92A-E756-809E25EE4518}"/>
              </a:ext>
            </a:extLst>
          </p:cNvPr>
          <p:cNvSpPr/>
          <p:nvPr/>
        </p:nvSpPr>
        <p:spPr>
          <a:xfrm>
            <a:off x="7731496" y="2910439"/>
            <a:ext cx="3647633" cy="3537658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697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 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2 :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스택 탐색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(1)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6374AA-7695-CCD6-8C2F-1553A2B7FDF2}"/>
              </a:ext>
            </a:extLst>
          </p:cNvPr>
          <p:cNvGrpSpPr/>
          <p:nvPr/>
        </p:nvGrpSpPr>
        <p:grpSpPr>
          <a:xfrm>
            <a:off x="578070" y="1431216"/>
            <a:ext cx="5919808" cy="1319758"/>
            <a:chOff x="827833" y="1532618"/>
            <a:chExt cx="5919808" cy="131975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D00ABCF-8014-5731-3600-3B8D781CF765}"/>
                </a:ext>
              </a:extLst>
            </p:cNvPr>
            <p:cNvSpPr/>
            <p:nvPr/>
          </p:nvSpPr>
          <p:spPr>
            <a:xfrm>
              <a:off x="827833" y="1532618"/>
              <a:ext cx="5919808" cy="131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A05FB9F-370E-A680-832D-B16E49121DA9}"/>
                </a:ext>
              </a:extLst>
            </p:cNvPr>
            <p:cNvGrpSpPr/>
            <p:nvPr/>
          </p:nvGrpSpPr>
          <p:grpSpPr>
            <a:xfrm>
              <a:off x="1074405" y="1674000"/>
              <a:ext cx="5440818" cy="1040814"/>
              <a:chOff x="472965" y="1366344"/>
              <a:chExt cx="6777580" cy="129653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B244C0B-8041-8ACB-6C78-0B359E58D8DE}"/>
                  </a:ext>
                </a:extLst>
              </p:cNvPr>
              <p:cNvSpPr/>
              <p:nvPr/>
            </p:nvSpPr>
            <p:spPr>
              <a:xfrm>
                <a:off x="472965" y="1366344"/>
                <a:ext cx="6777579" cy="1296533"/>
              </a:xfrm>
              <a:prstGeom prst="rect">
                <a:avLst/>
              </a:prstGeom>
              <a:solidFill>
                <a:srgbClr val="64C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4. </a:t>
                </a:r>
                <a:r>
                  <a:rPr lang="ko-KR" altLang="en-US" dirty="0"/>
                  <a:t>초기 두 점을 스택에 </a:t>
                </a:r>
                <a:r>
                  <a:rPr lang="en-US" altLang="ko-KR" dirty="0"/>
                  <a:t>push, Direction()</a:t>
                </a:r>
                <a:r>
                  <a:rPr lang="ko-KR" altLang="en-US" dirty="0"/>
                  <a:t>을 이용해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선분의 방향 확인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DF0DA51-1998-5DF0-1F21-44B5EB3C22EB}"/>
                  </a:ext>
                </a:extLst>
              </p:cNvPr>
              <p:cNvSpPr txBox="1"/>
              <p:nvPr/>
            </p:nvSpPr>
            <p:spPr>
              <a:xfrm>
                <a:off x="547596" y="1648659"/>
                <a:ext cx="6702949" cy="460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8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3CDF5221-5AE6-8101-AC1D-34C6F80B3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429" y="3145757"/>
            <a:ext cx="3056400" cy="3056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F8D2C6E-2F7D-8D4C-C8D9-653C2EC73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278" y="4982957"/>
            <a:ext cx="1219200" cy="12192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B4D3901-B4AC-7614-81E5-675FFDE73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278" y="3122701"/>
            <a:ext cx="601027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40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B026DB-512E-61CE-DD47-024EDD640745}"/>
              </a:ext>
            </a:extLst>
          </p:cNvPr>
          <p:cNvSpPr/>
          <p:nvPr/>
        </p:nvSpPr>
        <p:spPr>
          <a:xfrm>
            <a:off x="1696402" y="2916271"/>
            <a:ext cx="6065727" cy="3537658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22A768-0FF2-D92A-E756-809E25EE4518}"/>
              </a:ext>
            </a:extLst>
          </p:cNvPr>
          <p:cNvSpPr/>
          <p:nvPr/>
        </p:nvSpPr>
        <p:spPr>
          <a:xfrm>
            <a:off x="7731496" y="2910439"/>
            <a:ext cx="3647633" cy="3537658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697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 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2 :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스택 탐색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6374AA-7695-CCD6-8C2F-1553A2B7FDF2}"/>
              </a:ext>
            </a:extLst>
          </p:cNvPr>
          <p:cNvGrpSpPr/>
          <p:nvPr/>
        </p:nvGrpSpPr>
        <p:grpSpPr>
          <a:xfrm>
            <a:off x="578070" y="1431216"/>
            <a:ext cx="5919808" cy="1319758"/>
            <a:chOff x="827833" y="1532618"/>
            <a:chExt cx="5919808" cy="131975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D00ABCF-8014-5731-3600-3B8D781CF765}"/>
                </a:ext>
              </a:extLst>
            </p:cNvPr>
            <p:cNvSpPr/>
            <p:nvPr/>
          </p:nvSpPr>
          <p:spPr>
            <a:xfrm>
              <a:off x="827833" y="1532618"/>
              <a:ext cx="5919808" cy="131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A05FB9F-370E-A680-832D-B16E49121DA9}"/>
                </a:ext>
              </a:extLst>
            </p:cNvPr>
            <p:cNvGrpSpPr/>
            <p:nvPr/>
          </p:nvGrpSpPr>
          <p:grpSpPr>
            <a:xfrm>
              <a:off x="1074405" y="1674000"/>
              <a:ext cx="5440818" cy="1040814"/>
              <a:chOff x="472965" y="1366344"/>
              <a:chExt cx="6777580" cy="129653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B244C0B-8041-8ACB-6C78-0B359E58D8DE}"/>
                  </a:ext>
                </a:extLst>
              </p:cNvPr>
              <p:cNvSpPr/>
              <p:nvPr/>
            </p:nvSpPr>
            <p:spPr>
              <a:xfrm>
                <a:off x="472965" y="1366344"/>
                <a:ext cx="6777579" cy="1296533"/>
              </a:xfrm>
              <a:prstGeom prst="rect">
                <a:avLst/>
              </a:prstGeom>
              <a:solidFill>
                <a:srgbClr val="64C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5. </a:t>
                </a:r>
                <a:r>
                  <a:rPr lang="ko-KR" altLang="en-US" dirty="0"/>
                  <a:t>스택 </a:t>
                </a:r>
                <a:r>
                  <a:rPr lang="en-US" altLang="ko-KR" dirty="0"/>
                  <a:t>top</a:t>
                </a:r>
                <a:r>
                  <a:rPr lang="ko-KR" altLang="en-US" dirty="0"/>
                  <a:t>의 두 점을 스택에 </a:t>
                </a:r>
                <a:r>
                  <a:rPr lang="en-US" altLang="ko-KR" dirty="0"/>
                  <a:t>push, Direction()</a:t>
                </a:r>
                <a:r>
                  <a:rPr lang="ko-KR" altLang="en-US" dirty="0"/>
                  <a:t>을 이용해</a:t>
                </a:r>
                <a:endParaRPr lang="en-US" altLang="ko-KR" dirty="0"/>
              </a:p>
              <a:p>
                <a:pPr algn="ctr"/>
                <a:r>
                  <a:rPr lang="ko-KR" altLang="en-US" dirty="0"/>
                  <a:t>선분의 방향 확인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DF0DA51-1998-5DF0-1F21-44B5EB3C22EB}"/>
                  </a:ext>
                </a:extLst>
              </p:cNvPr>
              <p:cNvSpPr txBox="1"/>
              <p:nvPr/>
            </p:nvSpPr>
            <p:spPr>
              <a:xfrm>
                <a:off x="547596" y="1648659"/>
                <a:ext cx="6702949" cy="460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8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B4D3901-B4AC-7614-81E5-675FFDE73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278" y="3122701"/>
            <a:ext cx="6010275" cy="1409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0CCB18-BDE7-33BC-8CA6-6F42CB843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429" y="3151068"/>
            <a:ext cx="3056400" cy="3056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B4C49AA-2A52-F58C-A455-118E3AF32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278" y="5012774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22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B026DB-512E-61CE-DD47-024EDD640745}"/>
              </a:ext>
            </a:extLst>
          </p:cNvPr>
          <p:cNvSpPr/>
          <p:nvPr/>
        </p:nvSpPr>
        <p:spPr>
          <a:xfrm>
            <a:off x="1696402" y="2916271"/>
            <a:ext cx="6065727" cy="3537658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22A768-0FF2-D92A-E756-809E25EE4518}"/>
              </a:ext>
            </a:extLst>
          </p:cNvPr>
          <p:cNvSpPr/>
          <p:nvPr/>
        </p:nvSpPr>
        <p:spPr>
          <a:xfrm>
            <a:off x="7731496" y="2910439"/>
            <a:ext cx="3647633" cy="3537658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697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 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2 :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스택 탐색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(3)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6374AA-7695-CCD6-8C2F-1553A2B7FDF2}"/>
              </a:ext>
            </a:extLst>
          </p:cNvPr>
          <p:cNvGrpSpPr/>
          <p:nvPr/>
        </p:nvGrpSpPr>
        <p:grpSpPr>
          <a:xfrm>
            <a:off x="578070" y="1431216"/>
            <a:ext cx="5919808" cy="1319758"/>
            <a:chOff x="827833" y="1532618"/>
            <a:chExt cx="5919808" cy="131975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D00ABCF-8014-5731-3600-3B8D781CF765}"/>
                </a:ext>
              </a:extLst>
            </p:cNvPr>
            <p:cNvSpPr/>
            <p:nvPr/>
          </p:nvSpPr>
          <p:spPr>
            <a:xfrm>
              <a:off x="827833" y="1532618"/>
              <a:ext cx="5919808" cy="131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A05FB9F-370E-A680-832D-B16E49121DA9}"/>
                </a:ext>
              </a:extLst>
            </p:cNvPr>
            <p:cNvGrpSpPr/>
            <p:nvPr/>
          </p:nvGrpSpPr>
          <p:grpSpPr>
            <a:xfrm>
              <a:off x="1074405" y="1674000"/>
              <a:ext cx="5440817" cy="1040814"/>
              <a:chOff x="472965" y="1366344"/>
              <a:chExt cx="6777579" cy="129653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B244C0B-8041-8ACB-6C78-0B359E58D8DE}"/>
                  </a:ext>
                </a:extLst>
              </p:cNvPr>
              <p:cNvSpPr/>
              <p:nvPr/>
            </p:nvSpPr>
            <p:spPr>
              <a:xfrm>
                <a:off x="472965" y="1366344"/>
                <a:ext cx="6777579" cy="1296533"/>
              </a:xfrm>
              <a:prstGeom prst="rect">
                <a:avLst/>
              </a:prstGeom>
              <a:solidFill>
                <a:srgbClr val="64C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6. </a:t>
                </a:r>
                <a:r>
                  <a:rPr lang="ko-KR" altLang="en-US" dirty="0"/>
                  <a:t>두 선분이 시계 방향이 된 경우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스택 </a:t>
                </a:r>
                <a:r>
                  <a:rPr lang="en-US" altLang="ko-KR" dirty="0"/>
                  <a:t>Top</a:t>
                </a:r>
                <a:r>
                  <a:rPr lang="ko-KR" altLang="en-US" dirty="0"/>
                  <a:t> 삭제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DF0DA51-1998-5DF0-1F21-44B5EB3C22EB}"/>
                  </a:ext>
                </a:extLst>
              </p:cNvPr>
              <p:cNvSpPr txBox="1"/>
              <p:nvPr/>
            </p:nvSpPr>
            <p:spPr>
              <a:xfrm>
                <a:off x="547594" y="1636277"/>
                <a:ext cx="6702949" cy="460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8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B4D3901-B4AC-7614-81E5-675FFDE73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278" y="3122701"/>
            <a:ext cx="6010275" cy="1409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14FD60B-5724-BEC6-DF2B-C9A0524E8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429" y="3145757"/>
            <a:ext cx="3056400" cy="3056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6C20A6B-2CCE-7FCB-4053-7F5D8CF96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278" y="498295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73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B026DB-512E-61CE-DD47-024EDD640745}"/>
              </a:ext>
            </a:extLst>
          </p:cNvPr>
          <p:cNvSpPr/>
          <p:nvPr/>
        </p:nvSpPr>
        <p:spPr>
          <a:xfrm>
            <a:off x="1696402" y="2916271"/>
            <a:ext cx="6065727" cy="3537658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22A768-0FF2-D92A-E756-809E25EE4518}"/>
              </a:ext>
            </a:extLst>
          </p:cNvPr>
          <p:cNvSpPr/>
          <p:nvPr/>
        </p:nvSpPr>
        <p:spPr>
          <a:xfrm>
            <a:off x="7731496" y="2910439"/>
            <a:ext cx="3647633" cy="3537658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697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 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2 :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최종 좌표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6374AA-7695-CCD6-8C2F-1553A2B7FDF2}"/>
              </a:ext>
            </a:extLst>
          </p:cNvPr>
          <p:cNvGrpSpPr/>
          <p:nvPr/>
        </p:nvGrpSpPr>
        <p:grpSpPr>
          <a:xfrm>
            <a:off x="578070" y="1431216"/>
            <a:ext cx="5919808" cy="1319758"/>
            <a:chOff x="827833" y="1532618"/>
            <a:chExt cx="5919808" cy="131975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D00ABCF-8014-5731-3600-3B8D781CF765}"/>
                </a:ext>
              </a:extLst>
            </p:cNvPr>
            <p:cNvSpPr/>
            <p:nvPr/>
          </p:nvSpPr>
          <p:spPr>
            <a:xfrm>
              <a:off x="827833" y="1532618"/>
              <a:ext cx="5919808" cy="131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A05FB9F-370E-A680-832D-B16E49121DA9}"/>
                </a:ext>
              </a:extLst>
            </p:cNvPr>
            <p:cNvGrpSpPr/>
            <p:nvPr/>
          </p:nvGrpSpPr>
          <p:grpSpPr>
            <a:xfrm>
              <a:off x="1074405" y="1674000"/>
              <a:ext cx="5440817" cy="1040814"/>
              <a:chOff x="472965" y="1366344"/>
              <a:chExt cx="6777579" cy="129653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B244C0B-8041-8ACB-6C78-0B359E58D8DE}"/>
                  </a:ext>
                </a:extLst>
              </p:cNvPr>
              <p:cNvSpPr/>
              <p:nvPr/>
            </p:nvSpPr>
            <p:spPr>
              <a:xfrm>
                <a:off x="472965" y="1366344"/>
                <a:ext cx="6777579" cy="1296533"/>
              </a:xfrm>
              <a:prstGeom prst="rect">
                <a:avLst/>
              </a:prstGeom>
              <a:solidFill>
                <a:srgbClr val="64C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7. </a:t>
                </a:r>
                <a:r>
                  <a:rPr lang="ko-KR" altLang="en-US" dirty="0"/>
                  <a:t>모든 좌표를 돌면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스택에 있는 좌표가 볼록 껍질의 좌표에 해당됨</a:t>
                </a:r>
                <a:r>
                  <a:rPr lang="en-US" altLang="ko-KR" dirty="0"/>
                  <a:t>.</a:t>
                </a:r>
                <a:endParaRPr lang="ko-KR" altLang="en-US" dirty="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DF0DA51-1998-5DF0-1F21-44B5EB3C22EB}"/>
                  </a:ext>
                </a:extLst>
              </p:cNvPr>
              <p:cNvSpPr txBox="1"/>
              <p:nvPr/>
            </p:nvSpPr>
            <p:spPr>
              <a:xfrm>
                <a:off x="547594" y="1636277"/>
                <a:ext cx="6702949" cy="460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8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4B4D3901-B4AC-7614-81E5-675FFDE73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278" y="3122701"/>
            <a:ext cx="6010275" cy="1409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F93FF2-AEE0-9DA0-B896-8EF72764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112" y="3151068"/>
            <a:ext cx="3056400" cy="3056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0D4F315-6C6A-0097-2C7F-742767438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4278" y="498295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68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B026DB-512E-61CE-DD47-024EDD640745}"/>
              </a:ext>
            </a:extLst>
          </p:cNvPr>
          <p:cNvSpPr/>
          <p:nvPr/>
        </p:nvSpPr>
        <p:spPr>
          <a:xfrm>
            <a:off x="2732956" y="2916271"/>
            <a:ext cx="3647633" cy="3537658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A22A768-0FF2-D92A-E756-809E25EE4518}"/>
              </a:ext>
            </a:extLst>
          </p:cNvPr>
          <p:cNvSpPr/>
          <p:nvPr/>
        </p:nvSpPr>
        <p:spPr>
          <a:xfrm>
            <a:off x="6349956" y="2910439"/>
            <a:ext cx="3647633" cy="3537658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697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 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2 :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가장 가까운 역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6374AA-7695-CCD6-8C2F-1553A2B7FDF2}"/>
              </a:ext>
            </a:extLst>
          </p:cNvPr>
          <p:cNvGrpSpPr/>
          <p:nvPr/>
        </p:nvGrpSpPr>
        <p:grpSpPr>
          <a:xfrm>
            <a:off x="578070" y="1431216"/>
            <a:ext cx="5919808" cy="1319758"/>
            <a:chOff x="827833" y="1532618"/>
            <a:chExt cx="5919808" cy="1319758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D00ABCF-8014-5731-3600-3B8D781CF765}"/>
                </a:ext>
              </a:extLst>
            </p:cNvPr>
            <p:cNvSpPr/>
            <p:nvPr/>
          </p:nvSpPr>
          <p:spPr>
            <a:xfrm>
              <a:off x="827833" y="1532618"/>
              <a:ext cx="5919808" cy="131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A05FB9F-370E-A680-832D-B16E49121DA9}"/>
                </a:ext>
              </a:extLst>
            </p:cNvPr>
            <p:cNvGrpSpPr/>
            <p:nvPr/>
          </p:nvGrpSpPr>
          <p:grpSpPr>
            <a:xfrm>
              <a:off x="1074405" y="1674000"/>
              <a:ext cx="5440818" cy="1040814"/>
              <a:chOff x="472965" y="1366344"/>
              <a:chExt cx="6777580" cy="1296533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B244C0B-8041-8ACB-6C78-0B359E58D8DE}"/>
                  </a:ext>
                </a:extLst>
              </p:cNvPr>
              <p:cNvSpPr/>
              <p:nvPr/>
            </p:nvSpPr>
            <p:spPr>
              <a:xfrm>
                <a:off x="472965" y="1366344"/>
                <a:ext cx="6777579" cy="1296533"/>
              </a:xfrm>
              <a:prstGeom prst="rect">
                <a:avLst/>
              </a:prstGeom>
              <a:solidFill>
                <a:srgbClr val="64C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/>
                  <a:t>유클리드 거리를 구해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가장 가까운 지하철 역 반환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DF0DA51-1998-5DF0-1F21-44B5EB3C22EB}"/>
                  </a:ext>
                </a:extLst>
              </p:cNvPr>
              <p:cNvSpPr txBox="1"/>
              <p:nvPr/>
            </p:nvSpPr>
            <p:spPr>
              <a:xfrm>
                <a:off x="547596" y="1648659"/>
                <a:ext cx="6702949" cy="460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8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6505CA6D-48BC-02CB-87B9-2AB9528CD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314" y="3123714"/>
            <a:ext cx="3277550" cy="3056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59E702C-06C1-A24D-1D25-E68359597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319" y="4003188"/>
            <a:ext cx="1407849" cy="21475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D13ADBC-87B8-F3EB-7FF9-8C1C7749D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319" y="3118989"/>
            <a:ext cx="301942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10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862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3 &lt;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분포의 평균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026" name="Picture 2" descr="K-means clustering with Amazon SageMaker | AWS Machine Learning Blog">
            <a:extLst>
              <a:ext uri="{FF2B5EF4-FFF2-40B4-BE49-F238E27FC236}">
                <a16:creationId xmlns:a16="http://schemas.microsoft.com/office/drawing/2014/main" id="{9F179BB9-46DE-DB90-F2C4-2DD7687E5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213" y="1624083"/>
            <a:ext cx="3684956" cy="396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1A9AF4-EDD9-3550-2238-31C3E679513D}"/>
              </a:ext>
            </a:extLst>
          </p:cNvPr>
          <p:cNvSpPr/>
          <p:nvPr/>
        </p:nvSpPr>
        <p:spPr>
          <a:xfrm>
            <a:off x="578070" y="1624083"/>
            <a:ext cx="6797183" cy="3965149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DA37C9-7315-CF4B-ADE7-C7D7C6FE1B05}"/>
              </a:ext>
            </a:extLst>
          </p:cNvPr>
          <p:cNvSpPr/>
          <p:nvPr/>
        </p:nvSpPr>
        <p:spPr>
          <a:xfrm>
            <a:off x="730470" y="1776484"/>
            <a:ext cx="6489196" cy="3628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tx1"/>
                </a:solidFill>
              </a:rPr>
              <a:t>Idea : </a:t>
            </a:r>
            <a:r>
              <a:rPr lang="en-US" altLang="ko-KR" sz="2400" dirty="0">
                <a:solidFill>
                  <a:schemeClr val="tx1"/>
                </a:solidFill>
              </a:rPr>
              <a:t>N</a:t>
            </a:r>
            <a:r>
              <a:rPr lang="ko-KR" altLang="en-US" sz="2400" dirty="0">
                <a:solidFill>
                  <a:schemeClr val="tx1"/>
                </a:solidFill>
              </a:rPr>
              <a:t>명의 사람들이 각자의 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역에서 출발하니까</a:t>
            </a:r>
            <a:r>
              <a:rPr lang="en-US" altLang="ko-KR" sz="2400" dirty="0">
                <a:solidFill>
                  <a:schemeClr val="tx1"/>
                </a:solidFill>
              </a:rPr>
              <a:t>,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분포를 나누고</a:t>
            </a:r>
            <a:r>
              <a:rPr lang="en-US" altLang="ko-KR" sz="2400" dirty="0">
                <a:solidFill>
                  <a:schemeClr val="tx1"/>
                </a:solidFill>
              </a:rPr>
              <a:t>,</a:t>
            </a:r>
            <a:r>
              <a:rPr lang="ko-KR" altLang="en-US" sz="2400" dirty="0">
                <a:solidFill>
                  <a:schemeClr val="tx1"/>
                </a:solidFill>
              </a:rPr>
              <a:t> 분포의 중심들을 연결해서 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평균의 위치를 구하면 어떨까</a:t>
            </a:r>
            <a:r>
              <a:rPr lang="en-US" altLang="ko-KR" sz="2400" dirty="0">
                <a:solidFill>
                  <a:schemeClr val="tx1"/>
                </a:solidFill>
              </a:rPr>
              <a:t>?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 </a:t>
            </a:r>
            <a:endParaRPr lang="en-US" altLang="ko-K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245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862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3 &lt;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분포의 평균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026" name="Picture 2" descr="K-means clustering with Amazon SageMaker | AWS Machine Learning Blog">
            <a:extLst>
              <a:ext uri="{FF2B5EF4-FFF2-40B4-BE49-F238E27FC236}">
                <a16:creationId xmlns:a16="http://schemas.microsoft.com/office/drawing/2014/main" id="{9F179BB9-46DE-DB90-F2C4-2DD7687E5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213" y="1624083"/>
            <a:ext cx="3684956" cy="396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1A9AF4-EDD9-3550-2238-31C3E679513D}"/>
              </a:ext>
            </a:extLst>
          </p:cNvPr>
          <p:cNvSpPr/>
          <p:nvPr/>
        </p:nvSpPr>
        <p:spPr>
          <a:xfrm>
            <a:off x="578070" y="1624083"/>
            <a:ext cx="6797183" cy="3965149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DA37C9-7315-CF4B-ADE7-C7D7C6FE1B05}"/>
              </a:ext>
            </a:extLst>
          </p:cNvPr>
          <p:cNvSpPr/>
          <p:nvPr/>
        </p:nvSpPr>
        <p:spPr>
          <a:xfrm>
            <a:off x="730470" y="1776484"/>
            <a:ext cx="6489196" cy="3628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분포를 나누지 말고</a:t>
            </a:r>
            <a:r>
              <a:rPr lang="en-US" altLang="ko-KR" sz="2400" b="1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모든 분포의 평균값을 구해 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주변의 역을 출력하자</a:t>
            </a:r>
            <a:r>
              <a:rPr lang="en-US" altLang="ko-KR" sz="2400" b="1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745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862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3 &lt;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분포의 평균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1A9AF4-EDD9-3550-2238-31C3E679513D}"/>
              </a:ext>
            </a:extLst>
          </p:cNvPr>
          <p:cNvSpPr/>
          <p:nvPr/>
        </p:nvSpPr>
        <p:spPr>
          <a:xfrm>
            <a:off x="2752859" y="1674992"/>
            <a:ext cx="2823355" cy="2064496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DA37C9-7315-CF4B-ADE7-C7D7C6FE1B05}"/>
              </a:ext>
            </a:extLst>
          </p:cNvPr>
          <p:cNvSpPr/>
          <p:nvPr/>
        </p:nvSpPr>
        <p:spPr>
          <a:xfrm>
            <a:off x="2866030" y="1776484"/>
            <a:ext cx="2604991" cy="1855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(1)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초기값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클러스터의 중심</a:t>
            </a:r>
            <a:r>
              <a:rPr lang="en-US" altLang="ko-KR" sz="1600" dirty="0">
                <a:solidFill>
                  <a:schemeClr val="tx1"/>
                </a:solidFill>
              </a:rPr>
              <a:t>)</a:t>
            </a:r>
            <a:r>
              <a:rPr lang="ko-KR" altLang="en-US" sz="1600" dirty="0">
                <a:solidFill>
                  <a:schemeClr val="tx1"/>
                </a:solidFill>
              </a:rPr>
              <a:t> 설정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4" name="그림 13" descr="텍스트, 클립아트, 스크린샷, 벡터그래픽이(가) 표시된 사진&#10;&#10;자동 생성된 설명">
            <a:extLst>
              <a:ext uri="{FF2B5EF4-FFF2-40B4-BE49-F238E27FC236}">
                <a16:creationId xmlns:a16="http://schemas.microsoft.com/office/drawing/2014/main" id="{6600FE30-A1CE-C483-47C0-638BB4B74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6" y="1674992"/>
            <a:ext cx="2411747" cy="20644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C08328B-255E-3857-B4B8-B506A64A4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850" y="1674992"/>
            <a:ext cx="2408288" cy="206449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0C0FC24-D080-59C5-2BFD-9F92CD5A0CFE}"/>
              </a:ext>
            </a:extLst>
          </p:cNvPr>
          <p:cNvSpPr/>
          <p:nvPr/>
        </p:nvSpPr>
        <p:spPr>
          <a:xfrm>
            <a:off x="8562967" y="1674992"/>
            <a:ext cx="2823355" cy="2064496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0546F5A-DEB8-633F-DEF4-52D3AF385A35}"/>
              </a:ext>
            </a:extLst>
          </p:cNvPr>
          <p:cNvSpPr/>
          <p:nvPr/>
        </p:nvSpPr>
        <p:spPr>
          <a:xfrm>
            <a:off x="8676138" y="1776484"/>
            <a:ext cx="2637007" cy="1855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(2)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설정한 평균값을 기준으로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groupping</a:t>
            </a:r>
            <a:r>
              <a:rPr lang="ko-KR" altLang="en-US" sz="1600" dirty="0">
                <a:solidFill>
                  <a:schemeClr val="tx1"/>
                </a:solidFill>
              </a:rPr>
              <a:t> 해준다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D47FF24-6ED2-9CFB-90DC-10690D06E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31" y="4240916"/>
            <a:ext cx="2229291" cy="211203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71F3F7-E0EB-B3A1-2D6A-0E199ED53D71}"/>
              </a:ext>
            </a:extLst>
          </p:cNvPr>
          <p:cNvSpPr/>
          <p:nvPr/>
        </p:nvSpPr>
        <p:spPr>
          <a:xfrm>
            <a:off x="2752859" y="4245168"/>
            <a:ext cx="2823355" cy="2064496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7D7CC8-CC94-DF03-99B1-DA5CE24637D0}"/>
              </a:ext>
            </a:extLst>
          </p:cNvPr>
          <p:cNvSpPr/>
          <p:nvPr/>
        </p:nvSpPr>
        <p:spPr>
          <a:xfrm>
            <a:off x="2866030" y="4346660"/>
            <a:ext cx="2604991" cy="1855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(3)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그룹에 있는 오브젝트들의 평균을 구해서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평균값을 재설정한다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FAA8E43-DD58-2368-4C78-7191F5353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2850" y="4227845"/>
            <a:ext cx="2450762" cy="2125108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62FECFC-788C-15E8-585F-BDBFA8A400B6}"/>
              </a:ext>
            </a:extLst>
          </p:cNvPr>
          <p:cNvSpPr/>
          <p:nvPr/>
        </p:nvSpPr>
        <p:spPr>
          <a:xfrm>
            <a:off x="8562967" y="4245168"/>
            <a:ext cx="2823355" cy="2064496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7ED984-E7C4-0897-9832-2F780A7F74AA}"/>
              </a:ext>
            </a:extLst>
          </p:cNvPr>
          <p:cNvSpPr/>
          <p:nvPr/>
        </p:nvSpPr>
        <p:spPr>
          <a:xfrm>
            <a:off x="8676138" y="4346660"/>
            <a:ext cx="2637007" cy="1855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(4)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이과정을 계속 반복해서</a:t>
            </a:r>
            <a:r>
              <a:rPr lang="en-US" altLang="ko-KR" sz="16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그룹의 평균에 수렴하게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만든다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05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그림 103">
            <a:extLst>
              <a:ext uri="{FF2B5EF4-FFF2-40B4-BE49-F238E27FC236}">
                <a16:creationId xmlns:a16="http://schemas.microsoft.com/office/drawing/2014/main" id="{3F5F4C12-761D-2106-5E5F-54974517C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36" y="2018276"/>
            <a:ext cx="7120546" cy="418388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33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서론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BAB8D19-3718-75A1-B769-A02866145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2" name="Rectangle 91">
            <a:extLst>
              <a:ext uri="{FF2B5EF4-FFF2-40B4-BE49-F238E27FC236}">
                <a16:creationId xmlns:a16="http://schemas.microsoft.com/office/drawing/2014/main" id="{38AE614D-FA4C-5B1A-7594-153FD7679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27833" y="-6435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" name="AutoShape 90" hidden="1">
            <a:extLst>
              <a:ext uri="{FF2B5EF4-FFF2-40B4-BE49-F238E27FC236}">
                <a16:creationId xmlns:a16="http://schemas.microsoft.com/office/drawing/2014/main" id="{1B76E649-89E7-D50B-2DD2-39EC05F757AD}"/>
              </a:ext>
            </a:extLst>
          </p:cNvPr>
          <p:cNvSpPr>
            <a:spLocks noSelect="1" noChangeArrowheads="1"/>
          </p:cNvSpPr>
          <p:nvPr/>
        </p:nvSpPr>
        <p:spPr bwMode="auto">
          <a:xfrm>
            <a:off x="0" y="457200"/>
            <a:ext cx="1587500" cy="1587500"/>
          </a:xfrm>
          <a:custGeom>
            <a:avLst/>
            <a:gdLst>
              <a:gd name="G0" fmla="+- 5400 0 0"/>
              <a:gd name="G1" fmla="+- 21600 0 5400"/>
              <a:gd name="G2" fmla="+- 21600 0 5400"/>
              <a:gd name="G3" fmla="*/ G0 2929 10000"/>
              <a:gd name="G4" fmla="+- 21600 0 G3"/>
              <a:gd name="G5" fmla="+- 21600 0 G3"/>
              <a:gd name="T0" fmla="*/ 10800 w 21600"/>
              <a:gd name="T1" fmla="*/ 3163 h 21600"/>
              <a:gd name="T2" fmla="*/ 31630 w 21600"/>
              <a:gd name="T3" fmla="*/ 108003163 h 21600"/>
              <a:gd name="T4" fmla="*/ 1843710800 w 21600"/>
              <a:gd name="T5" fmla="*/ -2134948859 h 21600"/>
              <a:gd name="T6" fmla="*/ 1843721600 w 21600"/>
              <a:gd name="T7" fmla="*/ 1080018437 h 21600"/>
              <a:gd name="T8" fmla="*/ 3163 w 21600"/>
              <a:gd name="T9" fmla="*/ 3163 h 21600"/>
              <a:gd name="T10" fmla="*/ 18437 w 21600"/>
              <a:gd name="T11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DC9262D7-9FA3-98E1-CBC7-A77E3292F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122" l="9091" r="88312">
                        <a14:foregroundMark x1="53247" y1="9353" x2="53247" y2="93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02349" y="4759838"/>
            <a:ext cx="292245" cy="527559"/>
          </a:xfrm>
          <a:prstGeom prst="rect">
            <a:avLst/>
          </a:prstGeom>
        </p:spPr>
      </p:pic>
      <p:pic>
        <p:nvPicPr>
          <p:cNvPr id="106" name="그림 105">
            <a:extLst>
              <a:ext uri="{FF2B5EF4-FFF2-40B4-BE49-F238E27FC236}">
                <a16:creationId xmlns:a16="http://schemas.microsoft.com/office/drawing/2014/main" id="{6B9A30AD-2352-5B7B-5FE4-89E0E140B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122" l="9091" r="88312">
                        <a14:foregroundMark x1="53247" y1="9353" x2="53247" y2="93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5130" y="3095329"/>
            <a:ext cx="292245" cy="527559"/>
          </a:xfrm>
          <a:prstGeom prst="rect">
            <a:avLst/>
          </a:prstGeom>
        </p:spPr>
      </p:pic>
      <p:pic>
        <p:nvPicPr>
          <p:cNvPr id="107" name="그림 106">
            <a:extLst>
              <a:ext uri="{FF2B5EF4-FFF2-40B4-BE49-F238E27FC236}">
                <a16:creationId xmlns:a16="http://schemas.microsoft.com/office/drawing/2014/main" id="{2ACAB33B-0A9A-367C-57C0-79FB26266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122" l="9091" r="88312">
                        <a14:foregroundMark x1="53247" y1="9353" x2="53247" y2="93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4050" y="5399678"/>
            <a:ext cx="292245" cy="527559"/>
          </a:xfrm>
          <a:prstGeom prst="rect">
            <a:avLst/>
          </a:prstGeom>
        </p:spPr>
      </p:pic>
      <p:sp>
        <p:nvSpPr>
          <p:cNvPr id="114" name="화살표: 아래쪽 113">
            <a:extLst>
              <a:ext uri="{FF2B5EF4-FFF2-40B4-BE49-F238E27FC236}">
                <a16:creationId xmlns:a16="http://schemas.microsoft.com/office/drawing/2014/main" id="{6A848045-FB49-2C2A-8EDE-AF6D0452646C}"/>
              </a:ext>
            </a:extLst>
          </p:cNvPr>
          <p:cNvSpPr/>
          <p:nvPr/>
        </p:nvSpPr>
        <p:spPr>
          <a:xfrm>
            <a:off x="3912901" y="3570230"/>
            <a:ext cx="639093" cy="691368"/>
          </a:xfrm>
          <a:prstGeom prst="down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1BF90A4E-9424-1D32-B4A6-4723A70F0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122" l="9091" r="88312">
                        <a14:foregroundMark x1="53247" y1="9353" x2="53247" y2="93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1490" y="4872119"/>
            <a:ext cx="292245" cy="527559"/>
          </a:xfrm>
          <a:prstGeom prst="rect">
            <a:avLst/>
          </a:prstGeom>
        </p:spPr>
      </p:pic>
      <p:pic>
        <p:nvPicPr>
          <p:cNvPr id="116" name="그림 115">
            <a:extLst>
              <a:ext uri="{FF2B5EF4-FFF2-40B4-BE49-F238E27FC236}">
                <a16:creationId xmlns:a16="http://schemas.microsoft.com/office/drawing/2014/main" id="{4A72F794-D02D-2C68-DD3A-2C72BE38C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122" l="9091" r="88312">
                        <a14:foregroundMark x1="53247" y1="9353" x2="53247" y2="93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14464" y="2831549"/>
            <a:ext cx="292245" cy="527559"/>
          </a:xfrm>
          <a:prstGeom prst="rect">
            <a:avLst/>
          </a:prstGeom>
        </p:spPr>
      </p:pic>
      <p:pic>
        <p:nvPicPr>
          <p:cNvPr id="117" name="그림 116">
            <a:extLst>
              <a:ext uri="{FF2B5EF4-FFF2-40B4-BE49-F238E27FC236}">
                <a16:creationId xmlns:a16="http://schemas.microsoft.com/office/drawing/2014/main" id="{534709D2-3489-1408-5F5A-5C7430662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122" l="9091" r="88312">
                        <a14:foregroundMark x1="53247" y1="9353" x2="53247" y2="93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7375" y="4224642"/>
            <a:ext cx="292245" cy="527559"/>
          </a:xfrm>
          <a:prstGeom prst="rect">
            <a:avLst/>
          </a:prstGeom>
        </p:spPr>
      </p:pic>
      <p:pic>
        <p:nvPicPr>
          <p:cNvPr id="118" name="그림 117">
            <a:extLst>
              <a:ext uri="{FF2B5EF4-FFF2-40B4-BE49-F238E27FC236}">
                <a16:creationId xmlns:a16="http://schemas.microsoft.com/office/drawing/2014/main" id="{5DCABE7F-4988-ED02-550B-7BD514693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122" l="9091" r="88312">
                        <a14:foregroundMark x1="53247" y1="9353" x2="53247" y2="93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68714" y="5471585"/>
            <a:ext cx="292245" cy="527559"/>
          </a:xfrm>
          <a:prstGeom prst="rect">
            <a:avLst/>
          </a:prstGeom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7E00C237-9DF8-DACD-438F-381744D74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122" l="9091" r="88312">
                        <a14:foregroundMark x1="53247" y1="9353" x2="53247" y2="93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0475" y="4048332"/>
            <a:ext cx="292245" cy="527559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C5F31ED8-5024-8AEA-CBF2-7E9196883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122" l="9091" r="88312">
                        <a14:foregroundMark x1="53247" y1="9353" x2="53247" y2="93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3549" y="3104946"/>
            <a:ext cx="292245" cy="527559"/>
          </a:xfrm>
          <a:prstGeom prst="rect">
            <a:avLst/>
          </a:prstGeom>
        </p:spPr>
      </p:pic>
      <p:pic>
        <p:nvPicPr>
          <p:cNvPr id="121" name="그림 120">
            <a:extLst>
              <a:ext uri="{FF2B5EF4-FFF2-40B4-BE49-F238E27FC236}">
                <a16:creationId xmlns:a16="http://schemas.microsoft.com/office/drawing/2014/main" id="{83EECE82-57AD-C1A0-E4DB-5E90C3CAB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7122" l="9091" r="88312">
                        <a14:foregroundMark x1="53247" y1="9353" x2="53247" y2="93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85401" y="3632505"/>
            <a:ext cx="292245" cy="527559"/>
          </a:xfrm>
          <a:prstGeom prst="rect">
            <a:avLst/>
          </a:prstGeom>
        </p:spPr>
      </p:pic>
      <p:sp>
        <p:nvSpPr>
          <p:cNvPr id="124" name="Rectangle 104">
            <a:extLst>
              <a:ext uri="{FF2B5EF4-FFF2-40B4-BE49-F238E27FC236}">
                <a16:creationId xmlns:a16="http://schemas.microsoft.com/office/drawing/2014/main" id="{0D34D8BC-41EB-BA48-D946-B251CD646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6" name="말풍선: 타원형 125">
            <a:extLst>
              <a:ext uri="{FF2B5EF4-FFF2-40B4-BE49-F238E27FC236}">
                <a16:creationId xmlns:a16="http://schemas.microsoft.com/office/drawing/2014/main" id="{CB7D88ED-3487-3BFA-1A53-AF9A9E961154}"/>
              </a:ext>
            </a:extLst>
          </p:cNvPr>
          <p:cNvSpPr/>
          <p:nvPr/>
        </p:nvSpPr>
        <p:spPr>
          <a:xfrm>
            <a:off x="202708" y="1720290"/>
            <a:ext cx="2330789" cy="1100464"/>
          </a:xfrm>
          <a:prstGeom prst="wedgeEllipseCallout">
            <a:avLst>
              <a:gd name="adj1" fmla="val 34278"/>
              <a:gd name="adj2" fmla="val 61585"/>
            </a:avLst>
          </a:prstGeom>
          <a:solidFill>
            <a:srgbClr val="D8E5D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A83DAF3-E57C-8F30-7EF7-5749E4269A9E}"/>
              </a:ext>
            </a:extLst>
          </p:cNvPr>
          <p:cNvSpPr txBox="1"/>
          <p:nvPr/>
        </p:nvSpPr>
        <p:spPr>
          <a:xfrm>
            <a:off x="366982" y="1959006"/>
            <a:ext cx="2330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 많은 사람들이 </a:t>
            </a:r>
            <a:endParaRPr lang="en-US" altLang="ko-KR" sz="16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어디에서 만나야 하지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?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7854360-EE88-8561-964D-AC505066AC70}"/>
              </a:ext>
            </a:extLst>
          </p:cNvPr>
          <p:cNvSpPr txBox="1"/>
          <p:nvPr/>
        </p:nvSpPr>
        <p:spPr>
          <a:xfrm>
            <a:off x="7571215" y="2134452"/>
            <a:ext cx="4560744" cy="1689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[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주제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명의 사람들이 모임을 가지고자 할 때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개인이 선호하는 지하철역을 입력 받아 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가장 적합한 중간 지점의 지하철역을 구해준다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!</a:t>
            </a: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D58EEE88-44BC-3932-433C-9EC1B3C3A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619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8688" y="4126704"/>
            <a:ext cx="3566074" cy="207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2720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862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3 &lt;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분포의 평균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F6AC7B-1527-1619-6454-08CE891C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57" y="1415220"/>
            <a:ext cx="6482686" cy="5090923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9571914-1522-5B39-74B4-F8B361071E44}"/>
              </a:ext>
            </a:extLst>
          </p:cNvPr>
          <p:cNvSpPr/>
          <p:nvPr/>
        </p:nvSpPr>
        <p:spPr>
          <a:xfrm>
            <a:off x="6041233" y="2791869"/>
            <a:ext cx="515003" cy="511364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9831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862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3 &lt;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분포의 평균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F6AC7B-1527-1619-6454-08CE891C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57" y="1415220"/>
            <a:ext cx="6482686" cy="5090923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9571914-1522-5B39-74B4-F8B361071E44}"/>
              </a:ext>
            </a:extLst>
          </p:cNvPr>
          <p:cNvSpPr/>
          <p:nvPr/>
        </p:nvSpPr>
        <p:spPr>
          <a:xfrm>
            <a:off x="6041233" y="2791869"/>
            <a:ext cx="515003" cy="511364"/>
          </a:xfrm>
          <a:prstGeom prst="ellipse">
            <a:avLst/>
          </a:prstGeom>
          <a:solidFill>
            <a:srgbClr val="00206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83462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862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3 &lt;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분포의 평균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F6AC7B-1527-1619-6454-08CE891C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57" y="1415220"/>
            <a:ext cx="6482686" cy="5090923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9571914-1522-5B39-74B4-F8B361071E44}"/>
              </a:ext>
            </a:extLst>
          </p:cNvPr>
          <p:cNvSpPr/>
          <p:nvPr/>
        </p:nvSpPr>
        <p:spPr>
          <a:xfrm>
            <a:off x="6041233" y="2791869"/>
            <a:ext cx="515003" cy="511364"/>
          </a:xfrm>
          <a:prstGeom prst="ellipse">
            <a:avLst/>
          </a:prstGeom>
          <a:solidFill>
            <a:srgbClr val="00206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4D16B45E-C836-C6D5-75B3-AF95770F72B5}"/>
              </a:ext>
            </a:extLst>
          </p:cNvPr>
          <p:cNvCxnSpPr>
            <a:cxnSpLocks/>
          </p:cNvCxnSpPr>
          <p:nvPr/>
        </p:nvCxnSpPr>
        <p:spPr>
          <a:xfrm>
            <a:off x="5719730" y="3045898"/>
            <a:ext cx="579004" cy="25588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FCA9337D-E54D-22E0-D4E0-0701EC4547EA}"/>
              </a:ext>
            </a:extLst>
          </p:cNvPr>
          <p:cNvCxnSpPr>
            <a:cxnSpLocks/>
          </p:cNvCxnSpPr>
          <p:nvPr/>
        </p:nvCxnSpPr>
        <p:spPr>
          <a:xfrm flipV="1">
            <a:off x="4492101" y="3071486"/>
            <a:ext cx="1806633" cy="1376649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365BAF21-01DC-8146-9FB0-FF482BF1D99D}"/>
              </a:ext>
            </a:extLst>
          </p:cNvPr>
          <p:cNvCxnSpPr>
            <a:cxnSpLocks/>
          </p:cNvCxnSpPr>
          <p:nvPr/>
        </p:nvCxnSpPr>
        <p:spPr>
          <a:xfrm flipH="1">
            <a:off x="6298734" y="1859491"/>
            <a:ext cx="1549132" cy="1211995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769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862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3 &lt;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분포의 평균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F6AC7B-1527-1619-6454-08CE891C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57" y="1415220"/>
            <a:ext cx="6482686" cy="5090923"/>
          </a:xfrm>
          <a:prstGeom prst="rect">
            <a:avLst/>
          </a:prstGeom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9571914-1522-5B39-74B4-F8B361071E44}"/>
              </a:ext>
            </a:extLst>
          </p:cNvPr>
          <p:cNvSpPr/>
          <p:nvPr/>
        </p:nvSpPr>
        <p:spPr>
          <a:xfrm>
            <a:off x="6041233" y="2791869"/>
            <a:ext cx="515003" cy="511364"/>
          </a:xfrm>
          <a:prstGeom prst="ellipse">
            <a:avLst/>
          </a:prstGeom>
          <a:solidFill>
            <a:srgbClr val="00206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46813F-ED77-FB2D-B629-BF132C09F97D}"/>
              </a:ext>
            </a:extLst>
          </p:cNvPr>
          <p:cNvSpPr/>
          <p:nvPr/>
        </p:nvSpPr>
        <p:spPr>
          <a:xfrm>
            <a:off x="5296650" y="3047551"/>
            <a:ext cx="384163" cy="381449"/>
          </a:xfrm>
          <a:prstGeom prst="ellipse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92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862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3 &lt;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분포의 평균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F6AC7B-1527-1619-6454-08CE891C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57" y="1415220"/>
            <a:ext cx="6482686" cy="5090923"/>
          </a:xfrm>
          <a:prstGeom prst="rect">
            <a:avLst/>
          </a:prstGeom>
          <a:ln>
            <a:noFill/>
          </a:ln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9571914-1522-5B39-74B4-F8B361071E44}"/>
              </a:ext>
            </a:extLst>
          </p:cNvPr>
          <p:cNvSpPr/>
          <p:nvPr/>
        </p:nvSpPr>
        <p:spPr>
          <a:xfrm>
            <a:off x="6041233" y="2791869"/>
            <a:ext cx="515003" cy="511364"/>
          </a:xfrm>
          <a:prstGeom prst="ellipse">
            <a:avLst/>
          </a:prstGeom>
          <a:solidFill>
            <a:srgbClr val="00206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246813F-ED77-FB2D-B629-BF132C09F97D}"/>
              </a:ext>
            </a:extLst>
          </p:cNvPr>
          <p:cNvSpPr/>
          <p:nvPr/>
        </p:nvSpPr>
        <p:spPr>
          <a:xfrm>
            <a:off x="5296650" y="3047551"/>
            <a:ext cx="384163" cy="381449"/>
          </a:xfrm>
          <a:prstGeom prst="ellipse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87DE56CE-B586-BAC6-1C12-8D1AB8724530}"/>
              </a:ext>
            </a:extLst>
          </p:cNvPr>
          <p:cNvCxnSpPr>
            <a:cxnSpLocks/>
          </p:cNvCxnSpPr>
          <p:nvPr/>
        </p:nvCxnSpPr>
        <p:spPr>
          <a:xfrm flipV="1">
            <a:off x="5492663" y="3071486"/>
            <a:ext cx="806071" cy="185281"/>
          </a:xfrm>
          <a:prstGeom prst="line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099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862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3 &lt;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분포의 평균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F6AC7B-1527-1619-6454-08CE891C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657" y="1415220"/>
            <a:ext cx="6482686" cy="5090923"/>
          </a:xfrm>
          <a:prstGeom prst="rect">
            <a:avLst/>
          </a:prstGeom>
          <a:ln>
            <a:noFill/>
          </a:ln>
        </p:spPr>
      </p:pic>
      <p:sp>
        <p:nvSpPr>
          <p:cNvPr id="18" name="타원 17">
            <a:extLst>
              <a:ext uri="{FF2B5EF4-FFF2-40B4-BE49-F238E27FC236}">
                <a16:creationId xmlns:a16="http://schemas.microsoft.com/office/drawing/2014/main" id="{89571914-1522-5B39-74B4-F8B361071E44}"/>
              </a:ext>
            </a:extLst>
          </p:cNvPr>
          <p:cNvSpPr/>
          <p:nvPr/>
        </p:nvSpPr>
        <p:spPr>
          <a:xfrm>
            <a:off x="5231229" y="3001085"/>
            <a:ext cx="515003" cy="511364"/>
          </a:xfrm>
          <a:prstGeom prst="ellipse">
            <a:avLst/>
          </a:prstGeom>
          <a:solidFill>
            <a:srgbClr val="00206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E7AFA3-F30E-782A-1A01-99F15E458068}"/>
              </a:ext>
            </a:extLst>
          </p:cNvPr>
          <p:cNvSpPr/>
          <p:nvPr/>
        </p:nvSpPr>
        <p:spPr>
          <a:xfrm>
            <a:off x="4620659" y="3083365"/>
            <a:ext cx="1716328" cy="345635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분포의 중심</a:t>
            </a:r>
          </a:p>
        </p:txBody>
      </p:sp>
    </p:spTree>
    <p:extLst>
      <p:ext uri="{BB962C8B-B14F-4D97-AF65-F5344CB8AC3E}">
        <p14:creationId xmlns:p14="http://schemas.microsoft.com/office/powerpoint/2010/main" val="34742053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976449EB-E651-BAE0-7502-E6469518E35B}"/>
              </a:ext>
            </a:extLst>
          </p:cNvPr>
          <p:cNvSpPr/>
          <p:nvPr/>
        </p:nvSpPr>
        <p:spPr>
          <a:xfrm>
            <a:off x="8148638" y="1357749"/>
            <a:ext cx="3647633" cy="5013233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33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 및 성능 비교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1718" y="2177068"/>
            <a:ext cx="6563289" cy="116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A: </a:t>
            </a:r>
            <a:r>
              <a:rPr lang="ko-KR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최단경로 찾기와 중앙값을 이용하여 중간지점 찾기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B: </a:t>
            </a:r>
            <a:r>
              <a:rPr lang="ko-KR" altLang="en-US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볼록 껍질의 중심을 이용하여 중간지점 찾기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C: </a:t>
            </a:r>
            <a:r>
              <a:rPr lang="ko-KR" altLang="en-US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분포의 평균을 이용하여</a:t>
            </a:r>
            <a:r>
              <a:rPr lang="ko-KR" altLang="ko-KR" sz="1800" b="1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중간지점 찾기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0145472-E151-1D2A-91F0-0BB62D402A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93174"/>
              </p:ext>
            </p:extLst>
          </p:nvPr>
        </p:nvGraphicFramePr>
        <p:xfrm>
          <a:off x="472966" y="4477701"/>
          <a:ext cx="6737611" cy="156853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55124">
                  <a:extLst>
                    <a:ext uri="{9D8B030D-6E8A-4147-A177-3AD203B41FA5}">
                      <a16:colId xmlns:a16="http://schemas.microsoft.com/office/drawing/2014/main" val="3524472209"/>
                    </a:ext>
                  </a:extLst>
                </a:gridCol>
                <a:gridCol w="482371">
                  <a:extLst>
                    <a:ext uri="{9D8B030D-6E8A-4147-A177-3AD203B41FA5}">
                      <a16:colId xmlns:a16="http://schemas.microsoft.com/office/drawing/2014/main" val="2098732354"/>
                    </a:ext>
                  </a:extLst>
                </a:gridCol>
                <a:gridCol w="482371">
                  <a:extLst>
                    <a:ext uri="{9D8B030D-6E8A-4147-A177-3AD203B41FA5}">
                      <a16:colId xmlns:a16="http://schemas.microsoft.com/office/drawing/2014/main" val="508715784"/>
                    </a:ext>
                  </a:extLst>
                </a:gridCol>
                <a:gridCol w="482371">
                  <a:extLst>
                    <a:ext uri="{9D8B030D-6E8A-4147-A177-3AD203B41FA5}">
                      <a16:colId xmlns:a16="http://schemas.microsoft.com/office/drawing/2014/main" val="3753067657"/>
                    </a:ext>
                  </a:extLst>
                </a:gridCol>
                <a:gridCol w="482371">
                  <a:extLst>
                    <a:ext uri="{9D8B030D-6E8A-4147-A177-3AD203B41FA5}">
                      <a16:colId xmlns:a16="http://schemas.microsoft.com/office/drawing/2014/main" val="3117683089"/>
                    </a:ext>
                  </a:extLst>
                </a:gridCol>
                <a:gridCol w="482371">
                  <a:extLst>
                    <a:ext uri="{9D8B030D-6E8A-4147-A177-3AD203B41FA5}">
                      <a16:colId xmlns:a16="http://schemas.microsoft.com/office/drawing/2014/main" val="1545582562"/>
                    </a:ext>
                  </a:extLst>
                </a:gridCol>
                <a:gridCol w="565471">
                  <a:extLst>
                    <a:ext uri="{9D8B030D-6E8A-4147-A177-3AD203B41FA5}">
                      <a16:colId xmlns:a16="http://schemas.microsoft.com/office/drawing/2014/main" val="1675976152"/>
                    </a:ext>
                  </a:extLst>
                </a:gridCol>
                <a:gridCol w="565471">
                  <a:extLst>
                    <a:ext uri="{9D8B030D-6E8A-4147-A177-3AD203B41FA5}">
                      <a16:colId xmlns:a16="http://schemas.microsoft.com/office/drawing/2014/main" val="1825615111"/>
                    </a:ext>
                  </a:extLst>
                </a:gridCol>
                <a:gridCol w="565471">
                  <a:extLst>
                    <a:ext uri="{9D8B030D-6E8A-4147-A177-3AD203B41FA5}">
                      <a16:colId xmlns:a16="http://schemas.microsoft.com/office/drawing/2014/main" val="1607616935"/>
                    </a:ext>
                  </a:extLst>
                </a:gridCol>
                <a:gridCol w="565471">
                  <a:extLst>
                    <a:ext uri="{9D8B030D-6E8A-4147-A177-3AD203B41FA5}">
                      <a16:colId xmlns:a16="http://schemas.microsoft.com/office/drawing/2014/main" val="2456297456"/>
                    </a:ext>
                  </a:extLst>
                </a:gridCol>
                <a:gridCol w="565471">
                  <a:extLst>
                    <a:ext uri="{9D8B030D-6E8A-4147-A177-3AD203B41FA5}">
                      <a16:colId xmlns:a16="http://schemas.microsoft.com/office/drawing/2014/main" val="3576748941"/>
                    </a:ext>
                  </a:extLst>
                </a:gridCol>
                <a:gridCol w="565471">
                  <a:extLst>
                    <a:ext uri="{9D8B030D-6E8A-4147-A177-3AD203B41FA5}">
                      <a16:colId xmlns:a16="http://schemas.microsoft.com/office/drawing/2014/main" val="2535425055"/>
                    </a:ext>
                  </a:extLst>
                </a:gridCol>
                <a:gridCol w="577806">
                  <a:extLst>
                    <a:ext uri="{9D8B030D-6E8A-4147-A177-3AD203B41FA5}">
                      <a16:colId xmlns:a16="http://schemas.microsoft.com/office/drawing/2014/main" val="507827693"/>
                    </a:ext>
                  </a:extLst>
                </a:gridCol>
              </a:tblGrid>
              <a:tr h="38151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800" kern="100">
                          <a:effectLst/>
                        </a:rPr>
                        <a:t> 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50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100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150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200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250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300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350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400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450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500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550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600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0020185"/>
                  </a:ext>
                </a:extLst>
              </a:tr>
              <a:tr h="40275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A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2280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5324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6334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7503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8903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10800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13462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14743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17068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18453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19363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22143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73658345"/>
                  </a:ext>
                </a:extLst>
              </a:tr>
              <a:tr h="381516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B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6.5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7.2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8.3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9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9.3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9.5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9.6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11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11.4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12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8987934"/>
                  </a:ext>
                </a:extLst>
              </a:tr>
              <a:tr h="40275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C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8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10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15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16.3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17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17.2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17.4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18.7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20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>
                          <a:effectLst/>
                        </a:rPr>
                        <a:t>22</a:t>
                      </a:r>
                      <a:endParaRPr lang="ko-KR" sz="10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25</a:t>
                      </a:r>
                      <a:endParaRPr lang="ko-KR" sz="10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6428395"/>
                  </a:ext>
                </a:extLst>
              </a:tr>
            </a:tbl>
          </a:graphicData>
        </a:graphic>
      </p:graphicFrame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72F04FB-2F0E-5C2A-9A7F-9A267292BCC4}"/>
              </a:ext>
            </a:extLst>
          </p:cNvPr>
          <p:cNvGraphicFramePr/>
          <p:nvPr/>
        </p:nvGraphicFramePr>
        <p:xfrm>
          <a:off x="8330980" y="4109085"/>
          <a:ext cx="3213735" cy="2097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879FC5E0-75AA-56BF-0C7E-C6775568FAF3}"/>
              </a:ext>
            </a:extLst>
          </p:cNvPr>
          <p:cNvGraphicFramePr/>
          <p:nvPr/>
        </p:nvGraphicFramePr>
        <p:xfrm>
          <a:off x="8330980" y="1560349"/>
          <a:ext cx="3282950" cy="2150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D5CC39E-C41D-3BC5-A2FA-B1E5201D738A}"/>
              </a:ext>
            </a:extLst>
          </p:cNvPr>
          <p:cNvSpPr txBox="1"/>
          <p:nvPr/>
        </p:nvSpPr>
        <p:spPr>
          <a:xfrm>
            <a:off x="5736948" y="4040111"/>
            <a:ext cx="6563289" cy="364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단위</a:t>
            </a:r>
            <a:r>
              <a:rPr lang="en-US" altLang="ko-KR" sz="1800" b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:N</a:t>
            </a:r>
            <a:r>
              <a:rPr lang="ko-KR" altLang="en-US" sz="1800" b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명</a:t>
            </a:r>
            <a:r>
              <a:rPr lang="en-US" altLang="ko-KR" sz="1800" b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/</a:t>
            </a:r>
            <a:r>
              <a:rPr lang="en-US" altLang="ko-KR" sz="1800" b="1" kern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ms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35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33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결과 및 성능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분석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5CC39E-C41D-3BC5-A2FA-B1E5201D738A}"/>
              </a:ext>
            </a:extLst>
          </p:cNvPr>
          <p:cNvSpPr txBox="1"/>
          <p:nvPr/>
        </p:nvSpPr>
        <p:spPr>
          <a:xfrm>
            <a:off x="5727617" y="4488065"/>
            <a:ext cx="6563289" cy="364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단위</a:t>
            </a:r>
            <a:r>
              <a:rPr lang="en-US" altLang="ko-KR" sz="1800" b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:N</a:t>
            </a:r>
            <a:r>
              <a:rPr lang="ko-KR" altLang="en-US" sz="1800" b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명</a:t>
            </a:r>
            <a:r>
              <a:rPr lang="en-US" altLang="ko-KR" sz="1800" b="1" kern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/</a:t>
            </a:r>
            <a:r>
              <a:rPr lang="en-US" altLang="ko-KR" sz="1800" b="1" kern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함초롬바탕" panose="02030604000101010101" pitchFamily="18" charset="-127"/>
              </a:rPr>
              <a:t>ms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2FD7A46-80BE-6314-F317-0131C5DF33DB}"/>
              </a:ext>
            </a:extLst>
          </p:cNvPr>
          <p:cNvGrpSpPr/>
          <p:nvPr/>
        </p:nvGrpSpPr>
        <p:grpSpPr>
          <a:xfrm>
            <a:off x="2822712" y="3174279"/>
            <a:ext cx="7259675" cy="3062445"/>
            <a:chOff x="827833" y="1532618"/>
            <a:chExt cx="5919808" cy="131975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4525221-2929-9B3B-7989-AA161740F035}"/>
                </a:ext>
              </a:extLst>
            </p:cNvPr>
            <p:cNvSpPr/>
            <p:nvPr/>
          </p:nvSpPr>
          <p:spPr>
            <a:xfrm>
              <a:off x="827833" y="1532618"/>
              <a:ext cx="5919808" cy="131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A24F17-CC69-6B4B-D62A-D70F2C498EA9}"/>
                </a:ext>
              </a:extLst>
            </p:cNvPr>
            <p:cNvSpPr txBox="1"/>
            <p:nvPr/>
          </p:nvSpPr>
          <p:spPr>
            <a:xfrm>
              <a:off x="1134315" y="1890693"/>
              <a:ext cx="53809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8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698D19E-0028-AB3C-E1C5-61436C9BF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515851"/>
              </p:ext>
            </p:extLst>
          </p:nvPr>
        </p:nvGraphicFramePr>
        <p:xfrm>
          <a:off x="1387365" y="3174279"/>
          <a:ext cx="8957388" cy="3240511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512842">
                  <a:extLst>
                    <a:ext uri="{9D8B030D-6E8A-4147-A177-3AD203B41FA5}">
                      <a16:colId xmlns:a16="http://schemas.microsoft.com/office/drawing/2014/main" val="3606354721"/>
                    </a:ext>
                  </a:extLst>
                </a:gridCol>
                <a:gridCol w="2641062">
                  <a:extLst>
                    <a:ext uri="{9D8B030D-6E8A-4147-A177-3AD203B41FA5}">
                      <a16:colId xmlns:a16="http://schemas.microsoft.com/office/drawing/2014/main" val="2203346080"/>
                    </a:ext>
                  </a:extLst>
                </a:gridCol>
                <a:gridCol w="2384649">
                  <a:extLst>
                    <a:ext uri="{9D8B030D-6E8A-4147-A177-3AD203B41FA5}">
                      <a16:colId xmlns:a16="http://schemas.microsoft.com/office/drawing/2014/main" val="840300208"/>
                    </a:ext>
                  </a:extLst>
                </a:gridCol>
                <a:gridCol w="2418835">
                  <a:extLst>
                    <a:ext uri="{9D8B030D-6E8A-4147-A177-3AD203B41FA5}">
                      <a16:colId xmlns:a16="http://schemas.microsoft.com/office/drawing/2014/main" val="2652466252"/>
                    </a:ext>
                  </a:extLst>
                </a:gridCol>
              </a:tblGrid>
              <a:tr h="252629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000" kern="10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lang="ko-KR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>
                          <a:effectLst/>
                          <a:latin typeface="+mn-ea"/>
                          <a:ea typeface="+mn-ea"/>
                        </a:rPr>
                        <a:t>B</a:t>
                      </a:r>
                      <a:endParaRPr lang="ko-KR" sz="1000" kern="10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200" kern="100" dirty="0">
                          <a:effectLst/>
                          <a:latin typeface="+mn-ea"/>
                          <a:ea typeface="+mn-ea"/>
                        </a:rPr>
                        <a:t>C</a:t>
                      </a:r>
                      <a:endParaRPr lang="ko-KR" sz="10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9976920"/>
                  </a:ext>
                </a:extLst>
              </a:tr>
              <a:tr h="953455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500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sz="1500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sz="1500" kern="100" dirty="0">
                          <a:effectLst/>
                          <a:latin typeface="+mn-ea"/>
                          <a:ea typeface="+mn-ea"/>
                        </a:rPr>
                        <a:t>장점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300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3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sz="1300" kern="100" dirty="0">
                          <a:effectLst/>
                          <a:latin typeface="+mn-ea"/>
                          <a:ea typeface="+mn-ea"/>
                        </a:rPr>
                        <a:t>실제 지하철 간 거리를 탐색해 </a:t>
                      </a:r>
                      <a:endParaRPr lang="en-US" altLang="ko-KR" sz="13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sz="1300" kern="100" dirty="0">
                          <a:effectLst/>
                          <a:latin typeface="+mn-ea"/>
                          <a:ea typeface="+mn-ea"/>
                        </a:rPr>
                        <a:t>중앙역을 </a:t>
                      </a:r>
                      <a:r>
                        <a:rPr lang="ko-KR" altLang="en-US" sz="1300" kern="100" dirty="0">
                          <a:effectLst/>
                          <a:latin typeface="+mn-ea"/>
                          <a:ea typeface="+mn-ea"/>
                        </a:rPr>
                        <a:t>계</a:t>
                      </a:r>
                      <a:r>
                        <a:rPr lang="ko-KR" sz="1300" kern="100" dirty="0">
                          <a:effectLst/>
                          <a:latin typeface="+mn-ea"/>
                          <a:ea typeface="+mn-ea"/>
                        </a:rPr>
                        <a:t>산</a:t>
                      </a:r>
                      <a:r>
                        <a:rPr lang="en-US" altLang="ko-KR" sz="1300" kern="100" dirty="0">
                          <a:effectLst/>
                          <a:latin typeface="+mn-ea"/>
                          <a:ea typeface="+mn-ea"/>
                        </a:rPr>
                        <a:t>-&gt; </a:t>
                      </a:r>
                    </a:p>
                    <a:p>
                      <a:pPr algn="ctr" latinLnBrk="1"/>
                      <a:r>
                        <a:rPr lang="ko-KR" altLang="en-US" sz="1300" kern="100" dirty="0">
                          <a:effectLst/>
                          <a:latin typeface="+mn-ea"/>
                          <a:ea typeface="+mn-ea"/>
                        </a:rPr>
                        <a:t>가</a:t>
                      </a:r>
                      <a:r>
                        <a:rPr lang="ko-KR" sz="1300" kern="100" dirty="0">
                          <a:effectLst/>
                          <a:latin typeface="+mn-ea"/>
                          <a:ea typeface="+mn-ea"/>
                        </a:rPr>
                        <a:t>장 현실적이고 정확한 결과</a:t>
                      </a:r>
                      <a:endParaRPr lang="ko-KR" sz="13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300" kern="100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300" kern="100" dirty="0">
                          <a:effectLst/>
                          <a:latin typeface="+mn-ea"/>
                          <a:ea typeface="+mn-ea"/>
                        </a:rPr>
                        <a:t>가장 </a:t>
                      </a:r>
                      <a:r>
                        <a:rPr lang="ko-KR" altLang="en-US" sz="1300" kern="100" dirty="0">
                          <a:effectLst/>
                          <a:latin typeface="+mn-ea"/>
                          <a:ea typeface="+mn-ea"/>
                        </a:rPr>
                        <a:t>빠름</a:t>
                      </a:r>
                      <a:endParaRPr lang="en-US" altLang="ko-KR" sz="13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sz="1300" kern="100" dirty="0">
                          <a:effectLst/>
                          <a:latin typeface="+mn-ea"/>
                          <a:ea typeface="+mn-ea"/>
                        </a:rPr>
                        <a:t>입력의 크기가 증가해도 </a:t>
                      </a:r>
                      <a:endParaRPr lang="en-US" altLang="ko-KR" sz="13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sz="1300" kern="100" dirty="0">
                          <a:effectLst/>
                          <a:latin typeface="+mn-ea"/>
                          <a:ea typeface="+mn-ea"/>
                        </a:rPr>
                        <a:t>경과 시간이 큰 폭으로 </a:t>
                      </a:r>
                      <a:endParaRPr lang="en-US" altLang="ko-KR" sz="13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sz="1300" kern="100" dirty="0">
                          <a:effectLst/>
                          <a:latin typeface="+mn-ea"/>
                          <a:ea typeface="+mn-ea"/>
                        </a:rPr>
                        <a:t>증가하지</a:t>
                      </a:r>
                      <a:r>
                        <a:rPr lang="en-US" altLang="ko-KR" sz="13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kern="100" dirty="0">
                          <a:effectLst/>
                          <a:latin typeface="+mn-ea"/>
                          <a:ea typeface="+mn-ea"/>
                        </a:rPr>
                        <a:t>않음</a:t>
                      </a:r>
                      <a:r>
                        <a:rPr lang="en-US" sz="1300" kern="100" dirty="0"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sz="13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300" kern="10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sz="1300" kern="100" dirty="0">
                          <a:effectLst/>
                          <a:latin typeface="+mn-ea"/>
                          <a:ea typeface="+mn-ea"/>
                        </a:rPr>
                        <a:t>분포의 평균값을 구하는 방식</a:t>
                      </a:r>
                      <a:endParaRPr lang="en-US" altLang="ko-KR" sz="13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300" kern="100" dirty="0">
                          <a:effectLst/>
                          <a:latin typeface="+mn-ea"/>
                          <a:ea typeface="+mn-ea"/>
                        </a:rPr>
                        <a:t>-&gt;</a:t>
                      </a:r>
                      <a:r>
                        <a:rPr lang="ko-KR" sz="1300" kern="100" dirty="0">
                          <a:effectLst/>
                          <a:latin typeface="+mn-ea"/>
                          <a:ea typeface="+mn-ea"/>
                        </a:rPr>
                        <a:t> 안정적인 결과</a:t>
                      </a:r>
                      <a:endParaRPr lang="en-US" altLang="ko-KR" sz="13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300" kern="100" dirty="0">
                          <a:effectLst/>
                          <a:latin typeface="+mn-ea"/>
                          <a:ea typeface="+mn-ea"/>
                        </a:rPr>
                        <a:t>-</a:t>
                      </a:r>
                      <a:r>
                        <a:rPr lang="ko-KR" sz="1300" kern="100" dirty="0">
                          <a:effectLst/>
                          <a:latin typeface="+mn-ea"/>
                          <a:ea typeface="+mn-ea"/>
                        </a:rPr>
                        <a:t>한 역이 아닌 반경</a:t>
                      </a:r>
                      <a:r>
                        <a:rPr lang="en-US" sz="1300" kern="100" dirty="0">
                          <a:effectLst/>
                          <a:latin typeface="+mn-ea"/>
                          <a:ea typeface="+mn-ea"/>
                        </a:rPr>
                        <a:t> 1km </a:t>
                      </a:r>
                      <a:r>
                        <a:rPr lang="ko-KR" sz="1300" kern="100" dirty="0">
                          <a:effectLst/>
                          <a:latin typeface="+mn-ea"/>
                          <a:ea typeface="+mn-ea"/>
                        </a:rPr>
                        <a:t>내의 주변 역을 반환</a:t>
                      </a:r>
                      <a:endParaRPr lang="en-US" altLang="ko-KR" sz="13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300" kern="100" dirty="0">
                          <a:effectLst/>
                          <a:latin typeface="+mn-ea"/>
                          <a:ea typeface="+mn-ea"/>
                        </a:rPr>
                        <a:t>-&gt;</a:t>
                      </a:r>
                      <a:r>
                        <a:rPr lang="ko-KR" altLang="en-US" sz="1300" kern="100" dirty="0">
                          <a:effectLst/>
                          <a:latin typeface="+mn-ea"/>
                          <a:ea typeface="+mn-ea"/>
                          <a:cs typeface="Times New Roman" panose="02020603050405020304" pitchFamily="18" charset="0"/>
                        </a:rPr>
                        <a:t>정확도 높아짐</a:t>
                      </a:r>
                      <a:endParaRPr lang="en-US" altLang="ko-KR" sz="13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ctr" latinLnBrk="1"/>
                      <a:endParaRPr lang="ko-KR" sz="13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3733689"/>
                  </a:ext>
                </a:extLst>
              </a:tr>
              <a:tr h="1601042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500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sz="1500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sz="1500" kern="100" dirty="0">
                          <a:effectLst/>
                          <a:latin typeface="+mn-ea"/>
                          <a:ea typeface="+mn-ea"/>
                        </a:rPr>
                        <a:t> 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sz="1500" kern="100" dirty="0">
                          <a:effectLst/>
                          <a:latin typeface="+mn-ea"/>
                          <a:ea typeface="+mn-ea"/>
                        </a:rPr>
                        <a:t>단점</a:t>
                      </a:r>
                      <a:endParaRPr lang="ko-KR" sz="15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sz="1300" kern="100" dirty="0">
                          <a:effectLst/>
                          <a:latin typeface="+mn-ea"/>
                          <a:ea typeface="+mn-ea"/>
                        </a:rPr>
                        <a:t>한 개의 입력마다 모든 지하철 </a:t>
                      </a:r>
                      <a:endParaRPr lang="en-US" altLang="ko-KR" sz="13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ko-KR" sz="1300" kern="100" dirty="0">
                          <a:effectLst/>
                          <a:latin typeface="+mn-ea"/>
                          <a:ea typeface="+mn-ea"/>
                        </a:rPr>
                        <a:t>역의 최단거리를 </a:t>
                      </a:r>
                      <a:r>
                        <a:rPr lang="ko-KR" altLang="en-US" sz="1300" kern="100" dirty="0">
                          <a:effectLst/>
                          <a:latin typeface="+mn-ea"/>
                          <a:ea typeface="+mn-ea"/>
                        </a:rPr>
                        <a:t>구해야 함</a:t>
                      </a:r>
                      <a:endParaRPr lang="en-US" altLang="ko-KR" sz="13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300" kern="100" dirty="0">
                          <a:effectLst/>
                          <a:latin typeface="+mn-ea"/>
                          <a:ea typeface="+mn-ea"/>
                        </a:rPr>
                        <a:t>-&gt; </a:t>
                      </a:r>
                      <a:r>
                        <a:rPr lang="ko-KR" sz="1300" kern="100" dirty="0">
                          <a:effectLst/>
                          <a:latin typeface="+mn-ea"/>
                          <a:ea typeface="+mn-ea"/>
                        </a:rPr>
                        <a:t>입력의 수가 증가함에 따라 소요 시간 역시 크게 증가</a:t>
                      </a:r>
                      <a:r>
                        <a:rPr lang="en-US" altLang="ko-KR" sz="1300" kern="100" dirty="0"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sz="1300" kern="100" dirty="0">
                          <a:effectLst/>
                          <a:latin typeface="+mn-ea"/>
                          <a:ea typeface="+mn-ea"/>
                        </a:rPr>
                        <a:t> 세 개의 알고리즘 중에서 가장 오래 </a:t>
                      </a:r>
                      <a:r>
                        <a:rPr lang="ko-KR" altLang="en-US" sz="1300" kern="100" dirty="0">
                          <a:effectLst/>
                          <a:latin typeface="+mn-ea"/>
                          <a:ea typeface="+mn-ea"/>
                        </a:rPr>
                        <a:t>걸림</a:t>
                      </a:r>
                      <a:endParaRPr lang="ko-KR" sz="13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3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300" kern="100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300" kern="100" dirty="0">
                          <a:effectLst/>
                          <a:latin typeface="+mn-ea"/>
                          <a:ea typeface="+mn-ea"/>
                        </a:rPr>
                        <a:t>입력 받은 좌표가 한 분포로 극단적으로 치중된 경우 다수의 사람들에게 불리한 결과</a:t>
                      </a:r>
                      <a:endParaRPr lang="en-US" altLang="ko-KR" sz="13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285750" indent="-285750" algn="ctr" latinLnBrk="1">
                        <a:buFontTx/>
                        <a:buChar char="-"/>
                      </a:pPr>
                      <a:r>
                        <a:rPr lang="ko-KR" sz="1300" kern="100" dirty="0">
                          <a:effectLst/>
                          <a:latin typeface="+mn-ea"/>
                          <a:ea typeface="+mn-ea"/>
                        </a:rPr>
                        <a:t>반환한 결과 값이 환승을 </a:t>
                      </a:r>
                      <a:endParaRPr lang="en-US" altLang="ko-KR" sz="13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sz="1300" kern="100" dirty="0">
                          <a:effectLst/>
                          <a:latin typeface="+mn-ea"/>
                          <a:ea typeface="+mn-ea"/>
                        </a:rPr>
                        <a:t>고려하지 않아 정확성이 다소 떨어질 수 </a:t>
                      </a:r>
                      <a:r>
                        <a:rPr lang="ko-KR" altLang="en-US" sz="1300" kern="100" dirty="0">
                          <a:effectLst/>
                          <a:latin typeface="+mn-ea"/>
                          <a:ea typeface="+mn-ea"/>
                        </a:rPr>
                        <a:t>있음</a:t>
                      </a:r>
                      <a:endParaRPr lang="ko-KR" sz="13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/>
                      <a:endParaRPr lang="en-US" sz="1300" kern="100" dirty="0">
                        <a:effectLst/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sz="1300" kern="100" dirty="0">
                          <a:effectLst/>
                          <a:latin typeface="+mn-ea"/>
                          <a:ea typeface="+mn-ea"/>
                        </a:rPr>
                        <a:t>- input</a:t>
                      </a:r>
                      <a:r>
                        <a:rPr lang="ko-KR" sz="1300" kern="100" dirty="0">
                          <a:effectLst/>
                          <a:latin typeface="+mn-ea"/>
                          <a:ea typeface="+mn-ea"/>
                        </a:rPr>
                        <a:t>의 수가 늘어 날 수록 시간 복잡도 기하급수적 증가</a:t>
                      </a:r>
                    </a:p>
                    <a:p>
                      <a:pPr algn="ctr" latinLnBrk="1"/>
                      <a:r>
                        <a:rPr lang="en-US" altLang="ko-KR" sz="1300" kern="100" dirty="0"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sz="1300" kern="100" dirty="0">
                          <a:effectLst/>
                          <a:latin typeface="+mn-ea"/>
                          <a:ea typeface="+mn-ea"/>
                        </a:rPr>
                        <a:t>비정상적인 값이 들어있을 경우 최적의 위치가 아닐 수 도</a:t>
                      </a:r>
                      <a:r>
                        <a:rPr lang="en-US" altLang="ko-KR" sz="1300" kern="10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300" kern="100" dirty="0">
                          <a:effectLst/>
                          <a:latin typeface="+mn-ea"/>
                          <a:ea typeface="+mn-ea"/>
                        </a:rPr>
                        <a:t>있음</a:t>
                      </a:r>
                      <a:endParaRPr lang="ko-KR" sz="1300" kern="100" dirty="0"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2453876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F6A0423D-3122-4AFD-3EFA-3F133CB98093}"/>
              </a:ext>
            </a:extLst>
          </p:cNvPr>
          <p:cNvGrpSpPr/>
          <p:nvPr/>
        </p:nvGrpSpPr>
        <p:grpSpPr>
          <a:xfrm>
            <a:off x="2484783" y="1500104"/>
            <a:ext cx="5919808" cy="1319758"/>
            <a:chOff x="827833" y="1532618"/>
            <a:chExt cx="5919808" cy="131975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109FCD-CCA0-FA4A-F86E-D3F591505AB2}"/>
                </a:ext>
              </a:extLst>
            </p:cNvPr>
            <p:cNvSpPr/>
            <p:nvPr/>
          </p:nvSpPr>
          <p:spPr>
            <a:xfrm>
              <a:off x="827833" y="1532618"/>
              <a:ext cx="5919808" cy="1319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2DBFFE5-ADD2-7914-81F2-BDF67DDCD2F5}"/>
                </a:ext>
              </a:extLst>
            </p:cNvPr>
            <p:cNvGrpSpPr/>
            <p:nvPr/>
          </p:nvGrpSpPr>
          <p:grpSpPr>
            <a:xfrm>
              <a:off x="1074405" y="1674000"/>
              <a:ext cx="5440818" cy="1040814"/>
              <a:chOff x="472965" y="1366344"/>
              <a:chExt cx="6777580" cy="1296533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96380C84-DCF4-D70F-4E4B-3398D7530BCC}"/>
                  </a:ext>
                </a:extLst>
              </p:cNvPr>
              <p:cNvSpPr/>
              <p:nvPr/>
            </p:nvSpPr>
            <p:spPr>
              <a:xfrm>
                <a:off x="472965" y="1366344"/>
                <a:ext cx="6777579" cy="1296533"/>
              </a:xfrm>
              <a:prstGeom prst="rect">
                <a:avLst/>
              </a:prstGeom>
              <a:solidFill>
                <a:srgbClr val="64C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l" latinLnBrk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1400" b="1" kern="0" dirty="0">
                    <a:solidFill>
                      <a:schemeClr val="bg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함초롬바탕" panose="02030604000101010101" pitchFamily="18" charset="-127"/>
                  </a:rPr>
                  <a:t>A: </a:t>
                </a:r>
                <a:r>
                  <a:rPr lang="ko-KR" altLang="en-US" sz="1400" b="1" kern="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함초롬바탕" panose="02030604000101010101" pitchFamily="18" charset="-127"/>
                  </a:rPr>
                  <a:t>평균이 아닌 중앙값 이용</a:t>
                </a:r>
                <a:r>
                  <a:rPr lang="en-US" altLang="ko-KR" sz="1400" b="1" kern="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함초롬바탕" panose="02030604000101010101" pitchFamily="18" charset="-127"/>
                  </a:rPr>
                  <a:t>, </a:t>
                </a:r>
                <a:r>
                  <a:rPr lang="ko-KR" altLang="en-US" sz="1400" b="1" kern="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함초롬바탕" panose="02030604000101010101" pitchFamily="18" charset="-127"/>
                  </a:rPr>
                  <a:t>실제 거리 고려</a:t>
                </a:r>
                <a:r>
                  <a:rPr lang="en-US" altLang="ko-KR" sz="1400" b="1" kern="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함초롬바탕" panose="02030604000101010101" pitchFamily="18" charset="-127"/>
                  </a:rPr>
                  <a:t>-&gt;</a:t>
                </a:r>
                <a:r>
                  <a:rPr lang="ko-KR" altLang="en-US" sz="1400" b="1" kern="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함초롬바탕" panose="02030604000101010101" pitchFamily="18" charset="-127"/>
                  </a:rPr>
                  <a:t> 오차 </a:t>
                </a:r>
                <a:r>
                  <a:rPr lang="ko-KR" altLang="en-US" sz="1400" b="0" i="0" dirty="0">
                    <a:solidFill>
                      <a:schemeClr val="bg1"/>
                    </a:solidFill>
                    <a:effectLst/>
                    <a:latin typeface="Open Sans" panose="020B0604020202020204" pitchFamily="34" charset="0"/>
                  </a:rPr>
                  <a:t>↓</a:t>
                </a:r>
                <a:r>
                  <a:rPr lang="ko-KR" altLang="en-US" sz="1400" b="1" kern="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함초롬바탕" panose="02030604000101010101" pitchFamily="18" charset="-127"/>
                  </a:rPr>
                  <a:t> </a:t>
                </a:r>
                <a:endParaRPr lang="en-US" altLang="ko-KR" sz="1400" b="1" kern="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함초롬바탕" panose="02030604000101010101" pitchFamily="18" charset="-127"/>
                </a:endParaRPr>
              </a:p>
              <a:p>
                <a:pPr algn="l" latinLnBrk="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altLang="ko-KR" sz="1400" b="1" kern="100" dirty="0">
                    <a:solidFill>
                      <a:schemeClr val="bg1"/>
                    </a:solidFill>
                    <a:effectLst/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B</a:t>
                </a:r>
                <a:r>
                  <a:rPr lang="en-US" altLang="ko-KR" sz="1400" b="1" kern="1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,C: </a:t>
                </a:r>
                <a:r>
                  <a:rPr lang="ko-KR" altLang="en-US" sz="1400" b="1" kern="1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이상 값도 평균 포함</a:t>
                </a:r>
                <a:r>
                  <a:rPr lang="en-US" altLang="ko-KR" sz="1400" b="1" kern="1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-&gt; </a:t>
                </a:r>
                <a:r>
                  <a:rPr lang="ko-KR" altLang="en-US" sz="1400" b="1" kern="1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오차 </a:t>
                </a:r>
                <a:r>
                  <a:rPr lang="ko-KR" altLang="en-US" sz="1400" b="1" i="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</a:rPr>
                  <a:t>↑ </a:t>
                </a:r>
                <a:r>
                  <a:rPr lang="en-US" altLang="ko-KR" sz="1400" b="1" i="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</a:rPr>
                  <a:t>but,</a:t>
                </a:r>
                <a:r>
                  <a:rPr lang="ko-KR" altLang="en-US" sz="1400" b="1" kern="1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400" b="1" kern="1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A </a:t>
                </a:r>
                <a:r>
                  <a:rPr lang="ko-KR" altLang="en-US" sz="1400" b="1" kern="1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대비 속도 </a:t>
                </a:r>
                <a:r>
                  <a:rPr lang="ko-KR" altLang="en-US" sz="1400" b="1" i="0" dirty="0">
                    <a:solidFill>
                      <a:schemeClr val="bg1"/>
                    </a:solidFill>
                    <a:effectLst/>
                    <a:latin typeface="Open Sans" panose="020B0606030504020204" pitchFamily="34" charset="0"/>
                  </a:rPr>
                  <a:t>↑</a:t>
                </a:r>
                <a:endParaRPr lang="en-US" altLang="ko-KR" sz="1400" b="1" kern="100" dirty="0">
                  <a:solidFill>
                    <a:schemeClr val="bg1"/>
                  </a:solidFill>
                  <a:effectLst/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3DEEDF2-7D2C-84F1-BB97-78F9609E0ADC}"/>
                  </a:ext>
                </a:extLst>
              </p:cNvPr>
              <p:cNvSpPr txBox="1"/>
              <p:nvPr/>
            </p:nvSpPr>
            <p:spPr>
              <a:xfrm>
                <a:off x="547596" y="1648659"/>
                <a:ext cx="6702949" cy="4600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ko-KR" altLang="en-US" sz="1800" b="1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38239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33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기대효과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4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6F556E-930C-91D3-2D89-C92AF7BAE55E}"/>
              </a:ext>
            </a:extLst>
          </p:cNvPr>
          <p:cNvSpPr txBox="1"/>
          <p:nvPr/>
        </p:nvSpPr>
        <p:spPr>
          <a:xfrm>
            <a:off x="761445" y="1945961"/>
            <a:ext cx="6203042" cy="1689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직접 거리를 비교해 보며 중간 장소를 찾을 필요 없음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약속 장소를 정하는데 걸리는 시간 단축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쉽게 약속 장소를 정할 수 있도록 도움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소수의 인원이 아닌 다수의 인원도 측정 가능해 더욱 효과적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AA2D0A3-C85C-8BA2-D9B8-3EAF0DF16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215" r="100000">
                        <a14:foregroundMark x1="68602" y1="67277" x2="68602" y2="672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62966" y="4239051"/>
            <a:ext cx="2334055" cy="203412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FC4FD55-20BE-44CB-EABD-94F5D7771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40" b="97302" l="2606" r="97720">
                        <a14:foregroundMark x1="51954" y1="26190" x2="51954" y2="26190"/>
                        <a14:foregroundMark x1="49023" y1="27143" x2="49023" y2="271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405" y="3958076"/>
            <a:ext cx="2334055" cy="2394877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89305FE-0E39-C606-C134-C283E204FF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142" y="2020804"/>
            <a:ext cx="4732725" cy="41813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89056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3184634"/>
            <a:ext cx="12192000" cy="620111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261818" y="2321472"/>
            <a:ext cx="7668363" cy="2215055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2490953" y="2543877"/>
            <a:ext cx="7220606" cy="177024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785242" y="2766848"/>
            <a:ext cx="1303282" cy="1303282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317659" y="3055570"/>
            <a:ext cx="4597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36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감사합니다</a:t>
            </a:r>
            <a:endParaRPr lang="en-US" altLang="ko-KR" sz="36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05048" y="10510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43055" y="2963238"/>
            <a:ext cx="1633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004</a:t>
            </a:r>
            <a:endParaRPr lang="ko-KR" altLang="en-US" sz="4800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2312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33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서론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AF25498-9E55-1F70-CBEC-DFC18B491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649" y="3330534"/>
            <a:ext cx="4781550" cy="2009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13C728-249B-77B4-A724-26A9F9289D31}"/>
              </a:ext>
            </a:extLst>
          </p:cNvPr>
          <p:cNvSpPr txBox="1"/>
          <p:nvPr/>
        </p:nvSpPr>
        <p:spPr>
          <a:xfrm>
            <a:off x="7385065" y="5488127"/>
            <a:ext cx="4190718" cy="40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역의 위도와 경도를 데이터를 입력한 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TXT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파일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880723-A3EF-CAB7-363F-97C194A6F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6" y="2865963"/>
            <a:ext cx="6452632" cy="34869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2038EA-2955-A228-354E-BFCA081F41B8}"/>
              </a:ext>
            </a:extLst>
          </p:cNvPr>
          <p:cNvSpPr txBox="1"/>
          <p:nvPr/>
        </p:nvSpPr>
        <p:spPr>
          <a:xfrm>
            <a:off x="472966" y="1591103"/>
            <a:ext cx="8413582" cy="858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[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지하철역 데이터 입력하기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필요한 데이터 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: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지하철 역의 이름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환승 지점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역 사이의 거리</a:t>
            </a:r>
            <a:r>
              <a:rPr lang="en-US" altLang="ko-KR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, </a:t>
            </a:r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지하철 역의 위도와 경도</a:t>
            </a:r>
            <a:endParaRPr lang="en-US" altLang="ko-KR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560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33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서론 </a:t>
            </a:r>
            <a:endParaRPr lang="en-US" altLang="ko-KR" sz="28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1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211F66B-C3DF-7056-5AFD-96D9664B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470" y="2282354"/>
            <a:ext cx="5068463" cy="28809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03E2E7-7012-E2BE-F7C9-AF9E143F6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070" y="2282354"/>
            <a:ext cx="5068462" cy="2880999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750E21B-CD7D-6C8B-88C7-38584689F6FF}"/>
              </a:ext>
            </a:extLst>
          </p:cNvPr>
          <p:cNvSpPr/>
          <p:nvPr/>
        </p:nvSpPr>
        <p:spPr>
          <a:xfrm>
            <a:off x="5767025" y="3473480"/>
            <a:ext cx="621437" cy="498745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0EA125-E06A-84F2-0306-1E18D7598B1C}"/>
              </a:ext>
            </a:extLst>
          </p:cNvPr>
          <p:cNvSpPr txBox="1"/>
          <p:nvPr/>
        </p:nvSpPr>
        <p:spPr>
          <a:xfrm>
            <a:off x="6674070" y="5293244"/>
            <a:ext cx="5517930" cy="40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역의 이름과 역 사이의 거리 데이터를 입력한 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TXT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파일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250DF2-F153-9FC6-7B34-C4C43DD8EBD5}"/>
              </a:ext>
            </a:extLst>
          </p:cNvPr>
          <p:cNvSpPr txBox="1"/>
          <p:nvPr/>
        </p:nvSpPr>
        <p:spPr>
          <a:xfrm>
            <a:off x="1828342" y="5291300"/>
            <a:ext cx="2876823" cy="404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&lt;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이해를 돕기 위한 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EXCEL </a:t>
            </a:r>
            <a:r>
              <a:rPr lang="ko-KR" altLang="en-US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파일</a:t>
            </a:r>
            <a:r>
              <a:rPr lang="en-US" altLang="ko-KR" sz="16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76938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33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92245" y="1843814"/>
            <a:ext cx="1709651" cy="620111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err="1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학여울역</a:t>
            </a:r>
            <a:endParaRPr lang="ko-KR" altLang="en-US" sz="25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17D0C99-F776-4103-41D4-7956E17D5043}"/>
              </a:ext>
            </a:extLst>
          </p:cNvPr>
          <p:cNvSpPr/>
          <p:nvPr/>
        </p:nvSpPr>
        <p:spPr>
          <a:xfrm>
            <a:off x="1489880" y="2747704"/>
            <a:ext cx="1698420" cy="620111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부평구청역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572815-D7A0-60A6-F502-951FD5515660}"/>
              </a:ext>
            </a:extLst>
          </p:cNvPr>
          <p:cNvSpPr/>
          <p:nvPr/>
        </p:nvSpPr>
        <p:spPr>
          <a:xfrm>
            <a:off x="1503474" y="3674921"/>
            <a:ext cx="1684826" cy="620111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삼각지역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34E97DA-02F0-96A9-94E8-D3F5C704AB9A}"/>
              </a:ext>
            </a:extLst>
          </p:cNvPr>
          <p:cNvSpPr/>
          <p:nvPr/>
        </p:nvSpPr>
        <p:spPr>
          <a:xfrm>
            <a:off x="1489880" y="4616997"/>
            <a:ext cx="1709648" cy="620111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 err="1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평택역</a:t>
            </a:r>
            <a:endParaRPr lang="ko-KR" altLang="en-US" sz="25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7CD545F-EFAF-8B61-3FD3-84C951CB59C8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01896" y="2153870"/>
            <a:ext cx="2894104" cy="121583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E34089CD-C8BB-93FB-7743-7DE89A0D82E0}"/>
              </a:ext>
            </a:extLst>
          </p:cNvPr>
          <p:cNvSpPr/>
          <p:nvPr/>
        </p:nvSpPr>
        <p:spPr>
          <a:xfrm>
            <a:off x="2220686" y="5559073"/>
            <a:ext cx="233258" cy="242596"/>
          </a:xfrm>
          <a:prstGeom prst="ellipse">
            <a:avLst/>
          </a:prstGeom>
          <a:solidFill>
            <a:srgbClr val="64C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26A6F40-DD00-431C-E5A6-2D21616E646F}"/>
              </a:ext>
            </a:extLst>
          </p:cNvPr>
          <p:cNvSpPr/>
          <p:nvPr/>
        </p:nvSpPr>
        <p:spPr>
          <a:xfrm>
            <a:off x="2220686" y="6002256"/>
            <a:ext cx="233258" cy="242596"/>
          </a:xfrm>
          <a:prstGeom prst="ellipse">
            <a:avLst/>
          </a:prstGeom>
          <a:solidFill>
            <a:srgbClr val="64C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AE957B2-6FF0-BB24-2921-F4F9A1FFB5E7}"/>
              </a:ext>
            </a:extLst>
          </p:cNvPr>
          <p:cNvSpPr/>
          <p:nvPr/>
        </p:nvSpPr>
        <p:spPr>
          <a:xfrm>
            <a:off x="2220686" y="6434812"/>
            <a:ext cx="233258" cy="242596"/>
          </a:xfrm>
          <a:prstGeom prst="ellipse">
            <a:avLst/>
          </a:prstGeom>
          <a:solidFill>
            <a:srgbClr val="64C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0" name="표 30">
            <a:extLst>
              <a:ext uri="{FF2B5EF4-FFF2-40B4-BE49-F238E27FC236}">
                <a16:creationId xmlns:a16="http://schemas.microsoft.com/office/drawing/2014/main" id="{E625831E-4094-2129-B08F-B206F154A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784391"/>
              </p:ext>
            </p:extLst>
          </p:nvPr>
        </p:nvGraphicFramePr>
        <p:xfrm>
          <a:off x="6096000" y="1408609"/>
          <a:ext cx="4417527" cy="402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4417527">
                  <a:extLst>
                    <a:ext uri="{9D8B030D-6E8A-4147-A177-3AD203B41FA5}">
                      <a16:colId xmlns:a16="http://schemas.microsoft.com/office/drawing/2014/main" val="2478250015"/>
                    </a:ext>
                  </a:extLst>
                </a:gridCol>
              </a:tblGrid>
              <a:tr h="3306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전체 역 리스트</a:t>
                      </a:r>
                      <a:endParaRPr lang="ko-KR" altLang="en-US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477680"/>
                  </a:ext>
                </a:extLst>
              </a:tr>
              <a:tr h="3306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소요산</a:t>
                      </a:r>
                      <a:endParaRPr lang="ko-KR" altLang="en-US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790389"/>
                  </a:ext>
                </a:extLst>
              </a:tr>
              <a:tr h="3306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동두천</a:t>
                      </a:r>
                      <a:endParaRPr lang="ko-KR" altLang="en-US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043766"/>
                  </a:ext>
                </a:extLst>
              </a:tr>
              <a:tr h="3306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보산</a:t>
                      </a:r>
                      <a:endParaRPr lang="ko-KR" altLang="en-US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144250"/>
                  </a:ext>
                </a:extLst>
              </a:tr>
              <a:tr h="3306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동두천중앙</a:t>
                      </a:r>
                      <a:endParaRPr lang="ko-KR" altLang="en-US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359753"/>
                  </a:ext>
                </a:extLst>
              </a:tr>
              <a:tr h="3306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지행</a:t>
                      </a:r>
                      <a:endParaRPr lang="ko-KR" altLang="en-US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136237"/>
                  </a:ext>
                </a:extLst>
              </a:tr>
              <a:tr h="3306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덕정</a:t>
                      </a:r>
                      <a:endParaRPr lang="ko-KR" altLang="en-US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0202883"/>
                  </a:ext>
                </a:extLst>
              </a:tr>
              <a:tr h="3306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덕계</a:t>
                      </a:r>
                      <a:endParaRPr lang="en-US" altLang="ko-KR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400718"/>
                  </a:ext>
                </a:extLst>
              </a:tr>
              <a:tr h="3306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양주</a:t>
                      </a:r>
                      <a:endParaRPr lang="en-US" altLang="ko-KR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431195"/>
                  </a:ext>
                </a:extLst>
              </a:tr>
              <a:tr h="3306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녹양</a:t>
                      </a:r>
                      <a:endParaRPr lang="en-US" altLang="ko-KR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051511"/>
                  </a:ext>
                </a:extLst>
              </a:tr>
              <a:tr h="3306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가능</a:t>
                      </a:r>
                      <a:endParaRPr lang="en-US" altLang="ko-KR" dirty="0">
                        <a:latin typeface="12롯데마트드림Bold" panose="02020603020101020101" pitchFamily="18" charset="-127"/>
                        <a:ea typeface="12롯데마트드림Bold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399386"/>
                  </a:ext>
                </a:extLst>
              </a:tr>
            </a:tbl>
          </a:graphicData>
        </a:graphic>
      </p:graphicFrame>
      <p:sp>
        <p:nvSpPr>
          <p:cNvPr id="31" name="왼쪽 중괄호 30">
            <a:extLst>
              <a:ext uri="{FF2B5EF4-FFF2-40B4-BE49-F238E27FC236}">
                <a16:creationId xmlns:a16="http://schemas.microsoft.com/office/drawing/2014/main" id="{366942BB-9DF9-F485-95AC-16BEB637973C}"/>
              </a:ext>
            </a:extLst>
          </p:cNvPr>
          <p:cNvSpPr/>
          <p:nvPr/>
        </p:nvSpPr>
        <p:spPr>
          <a:xfrm>
            <a:off x="865107" y="1931952"/>
            <a:ext cx="307910" cy="4646775"/>
          </a:xfrm>
          <a:prstGeom prst="leftBrace">
            <a:avLst>
              <a:gd name="adj1" fmla="val 256818"/>
              <a:gd name="adj2" fmla="val 50000"/>
            </a:avLst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3C6300-5C84-C6E5-A678-4298497144DD}"/>
              </a:ext>
            </a:extLst>
          </p:cNvPr>
          <p:cNvSpPr txBox="1"/>
          <p:nvPr/>
        </p:nvSpPr>
        <p:spPr>
          <a:xfrm>
            <a:off x="292791" y="4070673"/>
            <a:ext cx="572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</a:t>
            </a:r>
            <a:r>
              <a:rPr lang="ko-KR" altLang="en-US" sz="18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ABE6390-436F-E7EA-9F9E-5AB2DC022AB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01896" y="2153870"/>
            <a:ext cx="2894104" cy="18170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CEDBF74-940F-8578-E1F2-259055BB29F1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01896" y="2153870"/>
            <a:ext cx="2894104" cy="511758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7FEE09A-7FBF-3A9C-0BE0-9397D9215896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201896" y="2153870"/>
            <a:ext cx="2894104" cy="921046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C742DEAD-280C-1456-BC30-49F2BE2BF0E8}"/>
              </a:ext>
            </a:extLst>
          </p:cNvPr>
          <p:cNvSpPr/>
          <p:nvPr/>
        </p:nvSpPr>
        <p:spPr>
          <a:xfrm>
            <a:off x="4387286" y="4338959"/>
            <a:ext cx="233258" cy="24259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2EE12C21-19C0-B1F9-92A9-4EA202CCD2D3}"/>
              </a:ext>
            </a:extLst>
          </p:cNvPr>
          <p:cNvSpPr/>
          <p:nvPr/>
        </p:nvSpPr>
        <p:spPr>
          <a:xfrm>
            <a:off x="4387286" y="3237409"/>
            <a:ext cx="233258" cy="24259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E131957-A082-4C6A-09E0-6A07581FDBB4}"/>
              </a:ext>
            </a:extLst>
          </p:cNvPr>
          <p:cNvSpPr/>
          <p:nvPr/>
        </p:nvSpPr>
        <p:spPr>
          <a:xfrm>
            <a:off x="4380258" y="5440509"/>
            <a:ext cx="233258" cy="24259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61BF07A7-9927-E2FD-FB69-6A619C8CD5B8}"/>
              </a:ext>
            </a:extLst>
          </p:cNvPr>
          <p:cNvSpPr/>
          <p:nvPr/>
        </p:nvSpPr>
        <p:spPr>
          <a:xfrm flipH="1">
            <a:off x="10846772" y="1616655"/>
            <a:ext cx="307910" cy="4646775"/>
          </a:xfrm>
          <a:prstGeom prst="leftBrace">
            <a:avLst>
              <a:gd name="adj1" fmla="val 256818"/>
              <a:gd name="adj2" fmla="val 50000"/>
            </a:avLst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0E0CE63-C3D1-BA39-E95C-E7412C21C19B}"/>
              </a:ext>
            </a:extLst>
          </p:cNvPr>
          <p:cNvSpPr txBox="1"/>
          <p:nvPr/>
        </p:nvSpPr>
        <p:spPr>
          <a:xfrm>
            <a:off x="11170703" y="3755376"/>
            <a:ext cx="572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k</a:t>
            </a:r>
            <a:r>
              <a:rPr lang="ko-KR" altLang="en-US" sz="18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개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45D488-7F6F-B446-643B-EEE284B67CB7}"/>
              </a:ext>
            </a:extLst>
          </p:cNvPr>
          <p:cNvSpPr txBox="1"/>
          <p:nvPr/>
        </p:nvSpPr>
        <p:spPr>
          <a:xfrm>
            <a:off x="4098518" y="1313920"/>
            <a:ext cx="118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최단거리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5AB105E-79A3-E0E4-D78B-B80BA0BCDB78}"/>
              </a:ext>
            </a:extLst>
          </p:cNvPr>
          <p:cNvSpPr txBox="1"/>
          <p:nvPr/>
        </p:nvSpPr>
        <p:spPr>
          <a:xfrm>
            <a:off x="1678473" y="1323251"/>
            <a:ext cx="1709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입력 받은 역</a:t>
            </a: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B3F0A45-42C4-546C-6046-31BA7FCC0C46}"/>
              </a:ext>
            </a:extLst>
          </p:cNvPr>
          <p:cNvSpPr/>
          <p:nvPr/>
        </p:nvSpPr>
        <p:spPr>
          <a:xfrm>
            <a:off x="8214047" y="5559073"/>
            <a:ext cx="233258" cy="242596"/>
          </a:xfrm>
          <a:prstGeom prst="ellipse">
            <a:avLst/>
          </a:prstGeom>
          <a:solidFill>
            <a:srgbClr val="64C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EEFF8443-D0A9-9046-8641-CA24F59C5B73}"/>
              </a:ext>
            </a:extLst>
          </p:cNvPr>
          <p:cNvSpPr/>
          <p:nvPr/>
        </p:nvSpPr>
        <p:spPr>
          <a:xfrm>
            <a:off x="8214047" y="6002256"/>
            <a:ext cx="233258" cy="242596"/>
          </a:xfrm>
          <a:prstGeom prst="ellipse">
            <a:avLst/>
          </a:prstGeom>
          <a:solidFill>
            <a:srgbClr val="64C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C533E819-1D1D-8A22-EA4E-89CAD58C42BF}"/>
              </a:ext>
            </a:extLst>
          </p:cNvPr>
          <p:cNvSpPr/>
          <p:nvPr/>
        </p:nvSpPr>
        <p:spPr>
          <a:xfrm>
            <a:off x="8214047" y="6434812"/>
            <a:ext cx="233258" cy="242596"/>
          </a:xfrm>
          <a:prstGeom prst="ellipse">
            <a:avLst/>
          </a:prstGeom>
          <a:solidFill>
            <a:srgbClr val="64C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3293C97-2196-65EC-E1AD-61A49275DECF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201896" y="1972165"/>
            <a:ext cx="2917944" cy="18170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751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33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- 1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aphicFrame>
        <p:nvGraphicFramePr>
          <p:cNvPr id="15" name="표 15">
            <a:extLst>
              <a:ext uri="{FF2B5EF4-FFF2-40B4-BE49-F238E27FC236}">
                <a16:creationId xmlns:a16="http://schemas.microsoft.com/office/drawing/2014/main" id="{DEF6C444-4A70-C3FE-1CD2-6D2AD5FD35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600084"/>
              </p:ext>
            </p:extLst>
          </p:nvPr>
        </p:nvGraphicFramePr>
        <p:xfrm>
          <a:off x="1320973" y="2219126"/>
          <a:ext cx="5805715" cy="37084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66828170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4181136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88550049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199055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85664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174914"/>
                  </a:ext>
                </a:extLst>
              </a:tr>
            </a:tbl>
          </a:graphicData>
        </a:graphic>
      </p:graphicFrame>
      <p:graphicFrame>
        <p:nvGraphicFramePr>
          <p:cNvPr id="24" name="표 15">
            <a:extLst>
              <a:ext uri="{FF2B5EF4-FFF2-40B4-BE49-F238E27FC236}">
                <a16:creationId xmlns:a16="http://schemas.microsoft.com/office/drawing/2014/main" id="{27A66B51-54D2-67AF-AFB9-A265E002EA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69596"/>
              </p:ext>
            </p:extLst>
          </p:nvPr>
        </p:nvGraphicFramePr>
        <p:xfrm>
          <a:off x="1320974" y="3250854"/>
          <a:ext cx="5805715" cy="37084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66828170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4181136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88550049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199055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85664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174914"/>
                  </a:ext>
                </a:extLst>
              </a:tr>
            </a:tbl>
          </a:graphicData>
        </a:graphic>
      </p:graphicFrame>
      <p:graphicFrame>
        <p:nvGraphicFramePr>
          <p:cNvPr id="27" name="표 15">
            <a:extLst>
              <a:ext uri="{FF2B5EF4-FFF2-40B4-BE49-F238E27FC236}">
                <a16:creationId xmlns:a16="http://schemas.microsoft.com/office/drawing/2014/main" id="{8A6F2FBB-4A25-1427-00E9-968EA6656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6579798"/>
              </p:ext>
            </p:extLst>
          </p:nvPr>
        </p:nvGraphicFramePr>
        <p:xfrm>
          <a:off x="1320974" y="4235808"/>
          <a:ext cx="5805715" cy="37084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66828170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4181136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88550049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199055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85664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174914"/>
                  </a:ext>
                </a:extLst>
              </a:tr>
            </a:tbl>
          </a:graphicData>
        </a:graphic>
      </p:graphicFrame>
      <p:sp>
        <p:nvSpPr>
          <p:cNvPr id="29" name="타원 28">
            <a:extLst>
              <a:ext uri="{FF2B5EF4-FFF2-40B4-BE49-F238E27FC236}">
                <a16:creationId xmlns:a16="http://schemas.microsoft.com/office/drawing/2014/main" id="{C1953414-D06F-0D30-598E-2FB46A61A6F5}"/>
              </a:ext>
            </a:extLst>
          </p:cNvPr>
          <p:cNvSpPr/>
          <p:nvPr/>
        </p:nvSpPr>
        <p:spPr>
          <a:xfrm>
            <a:off x="4251220" y="5234618"/>
            <a:ext cx="233258" cy="242596"/>
          </a:xfrm>
          <a:prstGeom prst="ellipse">
            <a:avLst/>
          </a:prstGeom>
          <a:solidFill>
            <a:srgbClr val="64C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7B90B22-A6C4-7548-EBFF-1241F05ADFCB}"/>
              </a:ext>
            </a:extLst>
          </p:cNvPr>
          <p:cNvSpPr/>
          <p:nvPr/>
        </p:nvSpPr>
        <p:spPr>
          <a:xfrm>
            <a:off x="4251220" y="5677801"/>
            <a:ext cx="233258" cy="242596"/>
          </a:xfrm>
          <a:prstGeom prst="ellipse">
            <a:avLst/>
          </a:prstGeom>
          <a:solidFill>
            <a:srgbClr val="64C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6639302-3287-AA22-862C-4F2255E7F225}"/>
              </a:ext>
            </a:extLst>
          </p:cNvPr>
          <p:cNvSpPr/>
          <p:nvPr/>
        </p:nvSpPr>
        <p:spPr>
          <a:xfrm>
            <a:off x="4251220" y="6110357"/>
            <a:ext cx="233258" cy="242596"/>
          </a:xfrm>
          <a:prstGeom prst="ellipse">
            <a:avLst/>
          </a:prstGeom>
          <a:solidFill>
            <a:srgbClr val="64C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왼쪽 중괄호 31">
            <a:extLst>
              <a:ext uri="{FF2B5EF4-FFF2-40B4-BE49-F238E27FC236}">
                <a16:creationId xmlns:a16="http://schemas.microsoft.com/office/drawing/2014/main" id="{29674753-BEF0-BD08-947D-CB08EA29D785}"/>
              </a:ext>
            </a:extLst>
          </p:cNvPr>
          <p:cNvSpPr/>
          <p:nvPr/>
        </p:nvSpPr>
        <p:spPr>
          <a:xfrm>
            <a:off x="673878" y="2296757"/>
            <a:ext cx="307910" cy="4385892"/>
          </a:xfrm>
          <a:prstGeom prst="leftBrace">
            <a:avLst>
              <a:gd name="adj1" fmla="val 256818"/>
              <a:gd name="adj2" fmla="val 50000"/>
            </a:avLst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4ACB2F-3023-F7EB-4BCC-C0C7891FECE3}"/>
              </a:ext>
            </a:extLst>
          </p:cNvPr>
          <p:cNvSpPr txBox="1"/>
          <p:nvPr/>
        </p:nvSpPr>
        <p:spPr>
          <a:xfrm>
            <a:off x="101562" y="4220680"/>
            <a:ext cx="572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n</a:t>
            </a:r>
            <a:endParaRPr lang="ko-KR" altLang="en-US" sz="18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aphicFrame>
        <p:nvGraphicFramePr>
          <p:cNvPr id="36" name="표 15">
            <a:extLst>
              <a:ext uri="{FF2B5EF4-FFF2-40B4-BE49-F238E27FC236}">
                <a16:creationId xmlns:a16="http://schemas.microsoft.com/office/drawing/2014/main" id="{D22DEA57-9826-4F0B-EE73-914F47CA52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007259"/>
              </p:ext>
            </p:extLst>
          </p:nvPr>
        </p:nvGraphicFramePr>
        <p:xfrm>
          <a:off x="1320973" y="1840404"/>
          <a:ext cx="5805715" cy="37084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66828170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74181136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88550049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9199055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856640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소요산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동두천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보산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동두천중앙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지행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6174914"/>
                  </a:ext>
                </a:extLst>
              </a:tr>
            </a:tbl>
          </a:graphicData>
        </a:graphic>
      </p:graphicFrame>
      <p:sp>
        <p:nvSpPr>
          <p:cNvPr id="37" name="타원 36">
            <a:extLst>
              <a:ext uri="{FF2B5EF4-FFF2-40B4-BE49-F238E27FC236}">
                <a16:creationId xmlns:a16="http://schemas.microsoft.com/office/drawing/2014/main" id="{BE90653B-BF2C-4634-5522-6EC5145AFCA8}"/>
              </a:ext>
            </a:extLst>
          </p:cNvPr>
          <p:cNvSpPr/>
          <p:nvPr/>
        </p:nvSpPr>
        <p:spPr>
          <a:xfrm rot="7566856">
            <a:off x="8085674" y="2290478"/>
            <a:ext cx="233258" cy="242596"/>
          </a:xfrm>
          <a:prstGeom prst="ellipse">
            <a:avLst/>
          </a:prstGeom>
          <a:solidFill>
            <a:srgbClr val="64C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8072CAC-C253-8FE0-688C-992E4A0F0CE8}"/>
              </a:ext>
            </a:extLst>
          </p:cNvPr>
          <p:cNvSpPr/>
          <p:nvPr/>
        </p:nvSpPr>
        <p:spPr>
          <a:xfrm rot="4481688">
            <a:off x="8674323" y="2287972"/>
            <a:ext cx="233258" cy="242596"/>
          </a:xfrm>
          <a:prstGeom prst="ellipse">
            <a:avLst/>
          </a:prstGeom>
          <a:solidFill>
            <a:srgbClr val="64C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B1CED22-EFF0-EBEC-2B92-FDAC52172E1E}"/>
              </a:ext>
            </a:extLst>
          </p:cNvPr>
          <p:cNvSpPr/>
          <p:nvPr/>
        </p:nvSpPr>
        <p:spPr>
          <a:xfrm rot="4481688">
            <a:off x="7497025" y="2287971"/>
            <a:ext cx="233258" cy="242596"/>
          </a:xfrm>
          <a:prstGeom prst="ellipse">
            <a:avLst/>
          </a:prstGeom>
          <a:solidFill>
            <a:srgbClr val="64C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2DE3C541-1023-635A-08D8-F592CD1703F1}"/>
              </a:ext>
            </a:extLst>
          </p:cNvPr>
          <p:cNvSpPr/>
          <p:nvPr/>
        </p:nvSpPr>
        <p:spPr>
          <a:xfrm rot="7566856">
            <a:off x="8085673" y="3292457"/>
            <a:ext cx="233258" cy="242596"/>
          </a:xfrm>
          <a:prstGeom prst="ellipse">
            <a:avLst/>
          </a:prstGeom>
          <a:solidFill>
            <a:srgbClr val="64C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B38D0152-FB1E-4996-2D66-F2A7EF52DCE8}"/>
              </a:ext>
            </a:extLst>
          </p:cNvPr>
          <p:cNvSpPr/>
          <p:nvPr/>
        </p:nvSpPr>
        <p:spPr>
          <a:xfrm rot="4481688">
            <a:off x="8674322" y="3289951"/>
            <a:ext cx="233258" cy="242596"/>
          </a:xfrm>
          <a:prstGeom prst="ellipse">
            <a:avLst/>
          </a:prstGeom>
          <a:solidFill>
            <a:srgbClr val="64C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12C1E73-038C-35FA-65A8-1276C73561FC}"/>
              </a:ext>
            </a:extLst>
          </p:cNvPr>
          <p:cNvSpPr/>
          <p:nvPr/>
        </p:nvSpPr>
        <p:spPr>
          <a:xfrm rot="4481688">
            <a:off x="7497024" y="3289950"/>
            <a:ext cx="233258" cy="242596"/>
          </a:xfrm>
          <a:prstGeom prst="ellipse">
            <a:avLst/>
          </a:prstGeom>
          <a:solidFill>
            <a:srgbClr val="64C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F1DE33FE-0D75-754F-76C6-8A6AD7FD7C00}"/>
              </a:ext>
            </a:extLst>
          </p:cNvPr>
          <p:cNvSpPr/>
          <p:nvPr/>
        </p:nvSpPr>
        <p:spPr>
          <a:xfrm rot="7566856">
            <a:off x="8083000" y="4314231"/>
            <a:ext cx="233258" cy="242596"/>
          </a:xfrm>
          <a:prstGeom prst="ellipse">
            <a:avLst/>
          </a:prstGeom>
          <a:solidFill>
            <a:srgbClr val="64C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4F217351-6DA2-0697-BEB9-DA67913239AE}"/>
              </a:ext>
            </a:extLst>
          </p:cNvPr>
          <p:cNvSpPr/>
          <p:nvPr/>
        </p:nvSpPr>
        <p:spPr>
          <a:xfrm rot="4481688">
            <a:off x="8671649" y="4311725"/>
            <a:ext cx="233258" cy="242596"/>
          </a:xfrm>
          <a:prstGeom prst="ellipse">
            <a:avLst/>
          </a:prstGeom>
          <a:solidFill>
            <a:srgbClr val="64C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0A4A2F3-6781-E90E-548F-8DDF0230EC4F}"/>
              </a:ext>
            </a:extLst>
          </p:cNvPr>
          <p:cNvSpPr/>
          <p:nvPr/>
        </p:nvSpPr>
        <p:spPr>
          <a:xfrm rot="4481688">
            <a:off x="7494351" y="4311724"/>
            <a:ext cx="233258" cy="242596"/>
          </a:xfrm>
          <a:prstGeom prst="ellipse">
            <a:avLst/>
          </a:prstGeom>
          <a:solidFill>
            <a:srgbClr val="64C0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왼쪽 중괄호 48">
            <a:extLst>
              <a:ext uri="{FF2B5EF4-FFF2-40B4-BE49-F238E27FC236}">
                <a16:creationId xmlns:a16="http://schemas.microsoft.com/office/drawing/2014/main" id="{3131F242-9FBB-4367-9575-9441BF4DE4AF}"/>
              </a:ext>
            </a:extLst>
          </p:cNvPr>
          <p:cNvSpPr/>
          <p:nvPr/>
        </p:nvSpPr>
        <p:spPr>
          <a:xfrm rot="5400000">
            <a:off x="4866511" y="-1977866"/>
            <a:ext cx="300343" cy="7391418"/>
          </a:xfrm>
          <a:prstGeom prst="leftBrace">
            <a:avLst>
              <a:gd name="adj1" fmla="val 256818"/>
              <a:gd name="adj2" fmla="val 50000"/>
            </a:avLst>
          </a:prstGeom>
          <a:ln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62C3A0-E73C-927F-D129-CC241CF9415C}"/>
              </a:ext>
            </a:extLst>
          </p:cNvPr>
          <p:cNvSpPr txBox="1"/>
          <p:nvPr/>
        </p:nvSpPr>
        <p:spPr>
          <a:xfrm>
            <a:off x="4730172" y="1216678"/>
            <a:ext cx="572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k</a:t>
            </a:r>
            <a:endParaRPr lang="ko-KR" altLang="en-US" sz="18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36C0EF7-7ADD-C0E6-BDA3-CCEDCBAA8336}"/>
              </a:ext>
            </a:extLst>
          </p:cNvPr>
          <p:cNvSpPr txBox="1"/>
          <p:nvPr/>
        </p:nvSpPr>
        <p:spPr>
          <a:xfrm>
            <a:off x="624571" y="2039461"/>
            <a:ext cx="10536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학</a:t>
            </a:r>
            <a:endParaRPr lang="en-US" altLang="ko-KR" sz="10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0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여</a:t>
            </a:r>
            <a:endParaRPr lang="en-US" altLang="ko-KR" sz="10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0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울</a:t>
            </a:r>
            <a:endParaRPr lang="en-US" altLang="ko-KR" sz="10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0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역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D990F2-E612-FFF3-028A-0F50005296A7}"/>
              </a:ext>
            </a:extLst>
          </p:cNvPr>
          <p:cNvSpPr txBox="1"/>
          <p:nvPr/>
        </p:nvSpPr>
        <p:spPr>
          <a:xfrm>
            <a:off x="624571" y="3092565"/>
            <a:ext cx="105362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부</a:t>
            </a:r>
            <a:endParaRPr lang="en-US" altLang="ko-KR" sz="10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0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평</a:t>
            </a:r>
            <a:endParaRPr lang="en-US" altLang="ko-KR" sz="10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0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구</a:t>
            </a:r>
            <a:endParaRPr lang="en-US" altLang="ko-KR" sz="10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0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청</a:t>
            </a:r>
            <a:endParaRPr lang="en-US" altLang="ko-KR" sz="10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0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역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000909-85FC-70D1-7102-E626F0EE0D2F}"/>
              </a:ext>
            </a:extLst>
          </p:cNvPr>
          <p:cNvSpPr txBox="1"/>
          <p:nvPr/>
        </p:nvSpPr>
        <p:spPr>
          <a:xfrm>
            <a:off x="610461" y="4107790"/>
            <a:ext cx="10536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삼</a:t>
            </a:r>
            <a:endParaRPr lang="en-US" altLang="ko-KR" sz="10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0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각</a:t>
            </a:r>
            <a:endParaRPr lang="en-US" altLang="ko-KR" sz="10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0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지</a:t>
            </a:r>
            <a:endParaRPr lang="en-US" altLang="ko-KR" sz="10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  <a:p>
            <a:pPr algn="ctr"/>
            <a:r>
              <a:rPr lang="ko-KR" altLang="en-US" sz="10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역</a:t>
            </a:r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04FA0A39-09C7-E351-7208-F4795CFD0B41}"/>
              </a:ext>
            </a:extLst>
          </p:cNvPr>
          <p:cNvSpPr/>
          <p:nvPr/>
        </p:nvSpPr>
        <p:spPr>
          <a:xfrm>
            <a:off x="9277918" y="2225342"/>
            <a:ext cx="333462" cy="361374"/>
          </a:xfrm>
          <a:prstGeom prst="rightArrow">
            <a:avLst/>
          </a:prstGeom>
          <a:noFill/>
          <a:ln w="38100">
            <a:solidFill>
              <a:srgbClr val="64C0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화살표: 오른쪽 58">
            <a:extLst>
              <a:ext uri="{FF2B5EF4-FFF2-40B4-BE49-F238E27FC236}">
                <a16:creationId xmlns:a16="http://schemas.microsoft.com/office/drawing/2014/main" id="{88AB8E17-4601-70EB-9847-7A1F12C1B011}"/>
              </a:ext>
            </a:extLst>
          </p:cNvPr>
          <p:cNvSpPr/>
          <p:nvPr/>
        </p:nvSpPr>
        <p:spPr>
          <a:xfrm>
            <a:off x="9277918" y="3218092"/>
            <a:ext cx="333462" cy="361374"/>
          </a:xfrm>
          <a:prstGeom prst="rightArrow">
            <a:avLst/>
          </a:prstGeom>
          <a:noFill/>
          <a:ln w="38100">
            <a:solidFill>
              <a:srgbClr val="64C0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화살표: 오른쪽 59">
            <a:extLst>
              <a:ext uri="{FF2B5EF4-FFF2-40B4-BE49-F238E27FC236}">
                <a16:creationId xmlns:a16="http://schemas.microsoft.com/office/drawing/2014/main" id="{9219A63F-4101-1892-90DF-0C21E9EEB19A}"/>
              </a:ext>
            </a:extLst>
          </p:cNvPr>
          <p:cNvSpPr/>
          <p:nvPr/>
        </p:nvSpPr>
        <p:spPr>
          <a:xfrm>
            <a:off x="9277918" y="4240541"/>
            <a:ext cx="333462" cy="361374"/>
          </a:xfrm>
          <a:prstGeom prst="rightArrow">
            <a:avLst/>
          </a:prstGeom>
          <a:noFill/>
          <a:ln w="38100">
            <a:solidFill>
              <a:srgbClr val="64C0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DF7E56-9F87-F2BB-1F42-82B5304909D0}"/>
              </a:ext>
            </a:extLst>
          </p:cNvPr>
          <p:cNvSpPr txBox="1"/>
          <p:nvPr/>
        </p:nvSpPr>
        <p:spPr>
          <a:xfrm>
            <a:off x="10115947" y="2184448"/>
            <a:ext cx="8086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2000" b="1" dirty="0"/>
              <a:t>6</a:t>
            </a:r>
            <a:endParaRPr lang="ko-KR" altLang="en-US" sz="200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582319F-D429-D602-613A-12E7AFB0BB6C}"/>
              </a:ext>
            </a:extLst>
          </p:cNvPr>
          <p:cNvSpPr txBox="1"/>
          <p:nvPr/>
        </p:nvSpPr>
        <p:spPr>
          <a:xfrm>
            <a:off x="10115947" y="3175571"/>
            <a:ext cx="8086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2000" b="1" dirty="0"/>
              <a:t>9</a:t>
            </a:r>
            <a:endParaRPr lang="ko-KR" altLang="en-US" sz="2000" b="1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B4AAC2D-755E-9089-EAD6-8F8A9A3691B4}"/>
              </a:ext>
            </a:extLst>
          </p:cNvPr>
          <p:cNvSpPr txBox="1"/>
          <p:nvPr/>
        </p:nvSpPr>
        <p:spPr>
          <a:xfrm>
            <a:off x="10005700" y="4232206"/>
            <a:ext cx="8086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20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 14</a:t>
            </a:r>
            <a:endParaRPr lang="ko-KR" altLang="en-US" sz="2000" b="1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F0DA51-1998-5DF0-1F21-44B5EB3C22EB}"/>
              </a:ext>
            </a:extLst>
          </p:cNvPr>
          <p:cNvSpPr txBox="1"/>
          <p:nvPr/>
        </p:nvSpPr>
        <p:spPr>
          <a:xfrm>
            <a:off x="9742673" y="1498683"/>
            <a:ext cx="105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중앙값</a:t>
            </a:r>
          </a:p>
        </p:txBody>
      </p: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C693CB69-DFE6-C21D-313D-9F39AB8175F1}"/>
              </a:ext>
            </a:extLst>
          </p:cNvPr>
          <p:cNvSpPr/>
          <p:nvPr/>
        </p:nvSpPr>
        <p:spPr>
          <a:xfrm>
            <a:off x="10731351" y="3197022"/>
            <a:ext cx="333462" cy="361374"/>
          </a:xfrm>
          <a:prstGeom prst="rightArrow">
            <a:avLst/>
          </a:prstGeom>
          <a:noFill/>
          <a:ln w="38100">
            <a:solidFill>
              <a:srgbClr val="64C0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53C6C58-9B9E-3A45-2894-23FF1F8E01C9}"/>
              </a:ext>
            </a:extLst>
          </p:cNvPr>
          <p:cNvSpPr txBox="1"/>
          <p:nvPr/>
        </p:nvSpPr>
        <p:spPr>
          <a:xfrm>
            <a:off x="10991312" y="3175571"/>
            <a:ext cx="1053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최솟값</a:t>
            </a:r>
          </a:p>
        </p:txBody>
      </p:sp>
    </p:spTree>
    <p:extLst>
      <p:ext uri="{BB962C8B-B14F-4D97-AF65-F5344CB8AC3E}">
        <p14:creationId xmlns:p14="http://schemas.microsoft.com/office/powerpoint/2010/main" val="352198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33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1 &lt;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중앙값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1445" y="2324635"/>
            <a:ext cx="11018168" cy="86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평균은 극단적인 값에 영향을 많이 받음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-&gt;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극단적인 값에 영향을 덜 받는 중앙값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선택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61445" y="1659118"/>
            <a:ext cx="5812982" cy="488348"/>
            <a:chOff x="653132" y="1781885"/>
            <a:chExt cx="3614068" cy="488348"/>
          </a:xfrm>
        </p:grpSpPr>
        <p:sp>
          <p:nvSpPr>
            <p:cNvPr id="8" name="직사각형 7"/>
            <p:cNvSpPr/>
            <p:nvPr/>
          </p:nvSpPr>
          <p:spPr>
            <a:xfrm>
              <a:off x="700866" y="1786759"/>
              <a:ext cx="3566334" cy="4834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accent4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3132" y="1781885"/>
              <a:ext cx="32356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- </a:t>
              </a:r>
              <a:r>
                <a:rPr lang="ko-KR" altLang="en-US" sz="24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평균이 아닌 중앙값을 고른 이유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EE1A152-D489-DDDC-E3C1-FF56E3F44572}"/>
              </a:ext>
            </a:extLst>
          </p:cNvPr>
          <p:cNvGrpSpPr/>
          <p:nvPr/>
        </p:nvGrpSpPr>
        <p:grpSpPr>
          <a:xfrm>
            <a:off x="761445" y="4003336"/>
            <a:ext cx="5812982" cy="488348"/>
            <a:chOff x="653132" y="1781885"/>
            <a:chExt cx="3614068" cy="48834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314D6CE1-4DB2-D115-7639-EC097C3B2FDC}"/>
                </a:ext>
              </a:extLst>
            </p:cNvPr>
            <p:cNvSpPr/>
            <p:nvPr/>
          </p:nvSpPr>
          <p:spPr>
            <a:xfrm>
              <a:off x="700866" y="1786759"/>
              <a:ext cx="3566334" cy="48347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2400" dirty="0">
                <a:solidFill>
                  <a:schemeClr val="accent4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515A14-6880-8C8D-8CD1-5C9041BF306F}"/>
                </a:ext>
              </a:extLst>
            </p:cNvPr>
            <p:cNvSpPr txBox="1"/>
            <p:nvPr/>
          </p:nvSpPr>
          <p:spPr>
            <a:xfrm>
              <a:off x="653132" y="1781885"/>
              <a:ext cx="32356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- </a:t>
              </a:r>
              <a:r>
                <a:rPr lang="ko-KR" altLang="en-US" sz="2400" dirty="0">
                  <a:latin typeface="12롯데마트드림Bold" panose="02020603020101020101" pitchFamily="18" charset="-127"/>
                  <a:ea typeface="12롯데마트드림Bold" panose="02020603020101020101" pitchFamily="18" charset="-127"/>
                </a:rPr>
                <a:t>알고리즘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9145B42-701E-41C2-549C-D034BE97C4F5}"/>
              </a:ext>
            </a:extLst>
          </p:cNvPr>
          <p:cNvSpPr txBox="1"/>
          <p:nvPr/>
        </p:nvSpPr>
        <p:spPr>
          <a:xfrm>
            <a:off x="761445" y="4674143"/>
            <a:ext cx="11018168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우선순위 큐를 이용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해당 값을 모두 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push</a:t>
            </a:r>
          </a:p>
          <a:p>
            <a:pPr algn="just">
              <a:lnSpc>
                <a:spcPct val="150000"/>
              </a:lnSpc>
            </a:pP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If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홀수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 -&gt; pop: (n-1)/2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한 후 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top </a:t>
            </a:r>
          </a:p>
          <a:p>
            <a:pPr algn="just">
              <a:lnSpc>
                <a:spcPct val="150000"/>
              </a:lnSpc>
            </a:pP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If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짝수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 -&gt; pop: n/2 -1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한 후 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top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에 있는 값 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a+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한 번 더 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pop 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하고 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top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에 있는 값 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b, (</a:t>
            </a:r>
            <a:r>
              <a:rPr lang="en-US" altLang="ko-KR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a+b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)/2</a:t>
            </a:r>
          </a:p>
        </p:txBody>
      </p:sp>
    </p:spTree>
    <p:extLst>
      <p:ext uri="{BB962C8B-B14F-4D97-AF65-F5344CB8AC3E}">
        <p14:creationId xmlns:p14="http://schemas.microsoft.com/office/powerpoint/2010/main" val="286009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6F825F3-C19A-B559-5A3F-4C0C51B1F8F7}"/>
              </a:ext>
            </a:extLst>
          </p:cNvPr>
          <p:cNvSpPr/>
          <p:nvPr/>
        </p:nvSpPr>
        <p:spPr>
          <a:xfrm>
            <a:off x="2948045" y="1415220"/>
            <a:ext cx="6037334" cy="4401349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-36512" y="655843"/>
            <a:ext cx="12228512" cy="361374"/>
          </a:xfrm>
          <a:prstGeom prst="rect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472966" y="315310"/>
            <a:ext cx="6379780" cy="956441"/>
          </a:xfrm>
          <a:prstGeom prst="roundRect">
            <a:avLst>
              <a:gd name="adj" fmla="val 50000"/>
            </a:avLst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78070" y="409903"/>
            <a:ext cx="6169571" cy="75937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5" name="타원 4"/>
          <p:cNvSpPr/>
          <p:nvPr/>
        </p:nvSpPr>
        <p:spPr>
          <a:xfrm>
            <a:off x="761445" y="483070"/>
            <a:ext cx="625920" cy="613041"/>
          </a:xfrm>
          <a:prstGeom prst="ellipse">
            <a:avLst/>
          </a:prstGeom>
          <a:solidFill>
            <a:srgbClr val="64C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/>
          </a:p>
        </p:txBody>
      </p:sp>
      <p:sp>
        <p:nvSpPr>
          <p:cNvPr id="6" name="TextBox 5"/>
          <p:cNvSpPr txBox="1"/>
          <p:nvPr/>
        </p:nvSpPr>
        <p:spPr>
          <a:xfrm>
            <a:off x="1474773" y="505047"/>
            <a:ext cx="4332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해결방안 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– 1 &lt;</a:t>
            </a:r>
            <a:r>
              <a:rPr lang="ko-KR" altLang="en-US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최단거리</a:t>
            </a:r>
            <a:r>
              <a:rPr lang="en-US" altLang="ko-KR" sz="28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7833" y="466424"/>
            <a:ext cx="493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57BBFBA-17A7-6BDF-75F7-31B40D460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420" y="1572187"/>
            <a:ext cx="5680225" cy="405113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" name="표 27">
            <a:extLst>
              <a:ext uri="{FF2B5EF4-FFF2-40B4-BE49-F238E27FC236}">
                <a16:creationId xmlns:a16="http://schemas.microsoft.com/office/drawing/2014/main" id="{552E0708-A6E4-2941-BB0A-5141E9D586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23519"/>
              </p:ext>
            </p:extLst>
          </p:nvPr>
        </p:nvGraphicFramePr>
        <p:xfrm>
          <a:off x="38861" y="5970732"/>
          <a:ext cx="6306681" cy="69034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788335">
                  <a:extLst>
                    <a:ext uri="{9D8B030D-6E8A-4147-A177-3AD203B41FA5}">
                      <a16:colId xmlns:a16="http://schemas.microsoft.com/office/drawing/2014/main" val="3947357887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3407109545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2197882749"/>
                    </a:ext>
                  </a:extLst>
                </a:gridCol>
                <a:gridCol w="916662">
                  <a:extLst>
                    <a:ext uri="{9D8B030D-6E8A-4147-A177-3AD203B41FA5}">
                      <a16:colId xmlns:a16="http://schemas.microsoft.com/office/drawing/2014/main" val="3304183904"/>
                    </a:ext>
                  </a:extLst>
                </a:gridCol>
                <a:gridCol w="660009">
                  <a:extLst>
                    <a:ext uri="{9D8B030D-6E8A-4147-A177-3AD203B41FA5}">
                      <a16:colId xmlns:a16="http://schemas.microsoft.com/office/drawing/2014/main" val="837330768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142340302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3769373283"/>
                    </a:ext>
                  </a:extLst>
                </a:gridCol>
                <a:gridCol w="788335">
                  <a:extLst>
                    <a:ext uri="{9D8B030D-6E8A-4147-A177-3AD203B41FA5}">
                      <a16:colId xmlns:a16="http://schemas.microsoft.com/office/drawing/2014/main" val="843749256"/>
                    </a:ext>
                  </a:extLst>
                </a:gridCol>
              </a:tblGrid>
              <a:tr h="2872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노드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충무로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을지로입구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시청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종로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을지로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315951"/>
                  </a:ext>
                </a:extLst>
              </a:tr>
              <a:tr h="4030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거리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rgbClr val="C00000"/>
                          </a:solidFill>
                        </a:rPr>
                        <a:t>0</a:t>
                      </a:r>
                      <a:endParaRPr lang="ko-KR" altLang="en-US" sz="12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INF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INF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INF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INF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INF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INF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275119"/>
                  </a:ext>
                </a:extLst>
              </a:tr>
            </a:tbl>
          </a:graphicData>
        </a:graphic>
      </p:graphicFrame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CAA0C869-0954-9969-05AD-522840A6C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29236"/>
              </p:ext>
            </p:extLst>
          </p:nvPr>
        </p:nvGraphicFramePr>
        <p:xfrm>
          <a:off x="6345543" y="5960038"/>
          <a:ext cx="5807968" cy="70104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5807968">
                  <a:extLst>
                    <a:ext uri="{9D8B030D-6E8A-4147-A177-3AD203B41FA5}">
                      <a16:colId xmlns:a16="http://schemas.microsoft.com/office/drawing/2014/main" val="688117869"/>
                    </a:ext>
                  </a:extLst>
                </a:gridCol>
              </a:tblGrid>
              <a:tr h="6525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우선순위 큐</a:t>
                      </a:r>
                      <a:endParaRPr lang="en-US" altLang="ko-KR" sz="1000" dirty="0"/>
                    </a:p>
                    <a:p>
                      <a:pPr algn="l" latinLnBrk="1"/>
                      <a:endParaRPr lang="en-US" altLang="ko-KR" sz="1000" dirty="0"/>
                    </a:p>
                    <a:p>
                      <a:pPr algn="l" latinLnBrk="1"/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(</a:t>
                      </a:r>
                      <a:r>
                        <a:rPr lang="ko-KR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거리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: -0, </a:t>
                      </a:r>
                      <a:r>
                        <a:rPr lang="ko-KR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노드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: </a:t>
                      </a:r>
                      <a:r>
                        <a:rPr lang="ko-KR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충무로</a:t>
                      </a:r>
                      <a:r>
                        <a:rPr lang="en-US" altLang="ko-KR" sz="1000" b="1" kern="1200" dirty="0">
                          <a:solidFill>
                            <a:schemeClr val="lt1"/>
                          </a:solidFill>
                          <a:effectLst/>
                        </a:rPr>
                        <a:t>)</a:t>
                      </a:r>
                    </a:p>
                    <a:p>
                      <a:pPr algn="l"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0171505"/>
                  </a:ext>
                </a:extLst>
              </a:tr>
            </a:tbl>
          </a:graphicData>
        </a:graphic>
      </p:graphicFrame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2C12009-C212-E5F0-6669-6847B12E9755}"/>
              </a:ext>
            </a:extLst>
          </p:cNvPr>
          <p:cNvSpPr/>
          <p:nvPr/>
        </p:nvSpPr>
        <p:spPr>
          <a:xfrm>
            <a:off x="6345542" y="6228017"/>
            <a:ext cx="1557487" cy="32896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BF4C8-C82A-30EF-6197-B7FBE1C28CC8}"/>
              </a:ext>
            </a:extLst>
          </p:cNvPr>
          <p:cNvSpPr txBox="1"/>
          <p:nvPr/>
        </p:nvSpPr>
        <p:spPr>
          <a:xfrm>
            <a:off x="7427166" y="5922965"/>
            <a:ext cx="11010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/>
              <a:t>POP</a:t>
            </a:r>
            <a:endParaRPr lang="ko-KR" alt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294221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1355</Words>
  <Application>Microsoft Office PowerPoint</Application>
  <PresentationFormat>와이드스크린</PresentationFormat>
  <Paragraphs>477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4" baseType="lpstr">
      <vt:lpstr>Open Sans</vt:lpstr>
      <vt:lpstr>Arial</vt:lpstr>
      <vt:lpstr>맑은 고딕</vt:lpstr>
      <vt:lpstr>12롯데마트드림Bold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김민수</cp:lastModifiedBy>
  <cp:revision>81</cp:revision>
  <dcterms:created xsi:type="dcterms:W3CDTF">2020-07-11T06:38:07Z</dcterms:created>
  <dcterms:modified xsi:type="dcterms:W3CDTF">2022-06-14T07:08:41Z</dcterms:modified>
</cp:coreProperties>
</file>